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4"/>
    <p:sldMasterId id="2147483793" r:id="rId5"/>
  </p:sldMasterIdLst>
  <p:notesMasterIdLst>
    <p:notesMasterId r:id="rId50"/>
  </p:notesMasterIdLst>
  <p:handoutMasterIdLst>
    <p:handoutMasterId r:id="rId51"/>
  </p:handoutMasterIdLst>
  <p:sldIdLst>
    <p:sldId id="360" r:id="rId6"/>
    <p:sldId id="445" r:id="rId7"/>
    <p:sldId id="444" r:id="rId8"/>
    <p:sldId id="453" r:id="rId9"/>
    <p:sldId id="446" r:id="rId10"/>
    <p:sldId id="447" r:id="rId11"/>
    <p:sldId id="457" r:id="rId12"/>
    <p:sldId id="448" r:id="rId13"/>
    <p:sldId id="449" r:id="rId14"/>
    <p:sldId id="479" r:id="rId15"/>
    <p:sldId id="483" r:id="rId16"/>
    <p:sldId id="490" r:id="rId17"/>
    <p:sldId id="450" r:id="rId18"/>
    <p:sldId id="487" r:id="rId19"/>
    <p:sldId id="480" r:id="rId20"/>
    <p:sldId id="460" r:id="rId21"/>
    <p:sldId id="467" r:id="rId22"/>
    <p:sldId id="466" r:id="rId23"/>
    <p:sldId id="454" r:id="rId24"/>
    <p:sldId id="461" r:id="rId25"/>
    <p:sldId id="462" r:id="rId26"/>
    <p:sldId id="463" r:id="rId27"/>
    <p:sldId id="452" r:id="rId28"/>
    <p:sldId id="464" r:id="rId29"/>
    <p:sldId id="465" r:id="rId30"/>
    <p:sldId id="493" r:id="rId31"/>
    <p:sldId id="494" r:id="rId32"/>
    <p:sldId id="468" r:id="rId33"/>
    <p:sldId id="469" r:id="rId34"/>
    <p:sldId id="470" r:id="rId35"/>
    <p:sldId id="481" r:id="rId36"/>
    <p:sldId id="472" r:id="rId37"/>
    <p:sldId id="474" r:id="rId38"/>
    <p:sldId id="475" r:id="rId39"/>
    <p:sldId id="489" r:id="rId40"/>
    <p:sldId id="477" r:id="rId41"/>
    <p:sldId id="478" r:id="rId42"/>
    <p:sldId id="485" r:id="rId43"/>
    <p:sldId id="492" r:id="rId44"/>
    <p:sldId id="495" r:id="rId45"/>
    <p:sldId id="491" r:id="rId46"/>
    <p:sldId id="361" r:id="rId47"/>
    <p:sldId id="312" r:id="rId48"/>
    <p:sldId id="44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06"/>
    <a:srgbClr val="020000"/>
    <a:srgbClr val="FF5348"/>
    <a:srgbClr val="FF8EF7"/>
    <a:srgbClr val="FFCC2E"/>
    <a:srgbClr val="70E17E"/>
    <a:srgbClr val="891C8B"/>
    <a:srgbClr val="4222C0"/>
    <a:srgbClr val="A223A3"/>
    <a:srgbClr val="C42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0979"/>
    <p:restoredTop sz="86404"/>
  </p:normalViewPr>
  <p:slideViewPr>
    <p:cSldViewPr>
      <p:cViewPr varScale="1">
        <p:scale>
          <a:sx n="135" d="100"/>
          <a:sy n="135" d="100"/>
        </p:scale>
        <p:origin x="57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960"/>
    </p:cViewPr>
  </p:sorterViewPr>
  <p:notesViewPr>
    <p:cSldViewPr>
      <p:cViewPr varScale="1">
        <p:scale>
          <a:sx n="118" d="100"/>
          <a:sy n="118" d="100"/>
        </p:scale>
        <p:origin x="516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D135C3C-3057-6B43-96AC-729CF5C51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395E9576-BC42-BE4F-B723-7DDEF25C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CF49C-F34D-444B-87C7-C3EA7465AD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0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8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05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06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08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85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5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8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3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99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79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79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6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5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E9576-BC42-BE4F-B723-7DDEF25CD2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6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6 w 1000"/>
                  <a:gd name="T5" fmla="*/ 2147483647 h 720"/>
                  <a:gd name="T6" fmla="*/ 6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07 h 272"/>
                  <a:gd name="T4" fmla="*/ 240 w 624"/>
                  <a:gd name="T5" fmla="*/ 5568 h 272"/>
                  <a:gd name="T6" fmla="*/ 624 w 624"/>
                  <a:gd name="T7" fmla="*/ 630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68 h 362"/>
                  <a:gd name="T4" fmla="*/ 248 w 632"/>
                  <a:gd name="T5" fmla="*/ 68 h 362"/>
                  <a:gd name="T6" fmla="*/ 632 w 632"/>
                  <a:gd name="T7" fmla="*/ 68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2A1159-9B99-7C49-866B-F0A5CABE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F91-A62C-4442-8AE3-64A8845D3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02F9-4666-4F4C-9257-C721162D6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7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880-A749-6B4F-9571-C72D63BB28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664-736D-C243-B591-55FFCD4E3A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58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880-A749-6B4F-9571-C72D63BB28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664-736D-C243-B591-55FFCD4E3A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75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880-A749-6B4F-9571-C72D63BB28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664-736D-C243-B591-55FFCD4E3A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7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880-A749-6B4F-9571-C72D63BB28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664-736D-C243-B591-55FFCD4E3A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74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880-A749-6B4F-9571-C72D63BB28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664-736D-C243-B591-55FFCD4E3A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78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880-A749-6B4F-9571-C72D63BB28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664-736D-C243-B591-55FFCD4E3A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42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880-A749-6B4F-9571-C72D63BB28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664-736D-C243-B591-55FFCD4E3A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55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880-A749-6B4F-9571-C72D63BB28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664-736D-C243-B591-55FFCD4E3A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36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9CC3A-B7EA-FE48-AB7D-2E3728F75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62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880-A749-6B4F-9571-C72D63BB28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664-736D-C243-B591-55FFCD4E3A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105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880-A749-6B4F-9571-C72D63BB28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664-736D-C243-B591-55FFCD4E3A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909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880-A749-6B4F-9571-C72D63BB28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664-736D-C243-B591-55FFCD4E3A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76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493EB-76A6-7443-90EF-D2A61A912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4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4056-2012-2C46-8493-DD5935600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2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093C-026E-DB4A-9F33-CAFA15A49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8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0E0C-B724-7C40-A86B-7B9E662C9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4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0AF0-3DD5-F947-BD15-05EB5CE00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07A9-6925-3741-86AD-A0B9D097E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0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F6D15-AF78-D945-8E37-924D61295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6 w 1000"/>
                  <a:gd name="T5" fmla="*/ 2147483647 h 720"/>
                  <a:gd name="T6" fmla="*/ 6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07 h 272"/>
                  <a:gd name="T4" fmla="*/ 240 w 624"/>
                  <a:gd name="T5" fmla="*/ 5568 h 272"/>
                  <a:gd name="T6" fmla="*/ 624 w 624"/>
                  <a:gd name="T7" fmla="*/ 630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68 h 362"/>
                  <a:gd name="T4" fmla="*/ 248 w 632"/>
                  <a:gd name="T5" fmla="*/ 68 h 362"/>
                  <a:gd name="T6" fmla="*/ 632 w 632"/>
                  <a:gd name="T7" fmla="*/ 68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FF0359D5-C031-FD42-A038-331B7F32F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2800">
          <a:solidFill>
            <a:schemeClr val="tx1"/>
          </a:solidFill>
          <a:latin typeface="Calibri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EEC6880-A749-6B4F-9571-C72D63BB2870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5/9/25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13AB664-736D-C243-B591-55FFCD4E3AE2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72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david.hoff@umb.edu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CB70-E334-4367-71FD-21CDB61CC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3163" y="457200"/>
            <a:ext cx="5075237" cy="25908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/>
              <a:t>Dos and Don’ts of </a:t>
            </a:r>
            <a:r>
              <a:rPr lang="en-US" sz="3600" baseline="0" dirty="0"/>
              <a:t>Unpaid Work Experiences as a Path to Employment</a:t>
            </a:r>
            <a:endParaRPr lang="en-US" sz="3600" dirty="0"/>
          </a:p>
        </p:txBody>
      </p:sp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914400" y="3810000"/>
            <a:ext cx="4800600" cy="15081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David Hoff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Institute for Community Inclusion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University of Massachusetts, Boston</a:t>
            </a:r>
          </a:p>
        </p:txBody>
      </p:sp>
      <p:sp>
        <p:nvSpPr>
          <p:cNvPr id="15364" name="Rectangl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pic>
        <p:nvPicPr>
          <p:cNvPr id="15365" name="Picture 26" descr="umb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6172200"/>
            <a:ext cx="4333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Employment First Massachusett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29000"/>
            <a:ext cx="16002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AC6AC-4BD5-B4EB-C145-FA8AFA3A0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455" y="5731244"/>
            <a:ext cx="2235200" cy="961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31EBDD-D7B5-1569-16E4-74C5A3E62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00" y="5828781"/>
            <a:ext cx="1600200" cy="76658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0"/>
            <a:ext cx="6553200" cy="2743200"/>
          </a:xfrm>
          <a:pattFill prst="pct80">
            <a:fgClr>
              <a:schemeClr val="accent6">
                <a:lumMod val="75000"/>
              </a:schemeClr>
            </a:fgClr>
            <a:bgClr>
              <a:prstClr val="white"/>
            </a:bgClr>
          </a:patt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1Righ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000" b="1" cap="small" dirty="0"/>
              <a:t>Unpaid Internships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14800"/>
            <a:ext cx="3550024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6891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FC31-C73F-DF13-D075-624CFC42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133" y="461211"/>
            <a:ext cx="2741721" cy="2438400"/>
          </a:xfrm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000" dirty="0"/>
              <a:t>Why intern?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685800"/>
            <a:ext cx="5135563" cy="5715000"/>
          </a:xfrm>
        </p:spPr>
        <p:txBody>
          <a:bodyPr/>
          <a:lstStyle/>
          <a:p>
            <a:pPr marL="438912" indent="-438912">
              <a:buFont typeface="Wingdings" charset="2"/>
              <a:buChar char="Ø"/>
            </a:pPr>
            <a:r>
              <a:rPr lang="en-US" sz="4000" dirty="0"/>
              <a:t>Develop skills in a real work environment that can be applied in a variety of employment settings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EFA74F-4ED6-694A-B232-F43CBCDCF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47" y="4722674"/>
            <a:ext cx="2426507" cy="21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3205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6480-2709-5C20-8309-CE6F5D8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34" y="177764"/>
            <a:ext cx="7772400" cy="1143000"/>
          </a:xfrm>
        </p:spPr>
        <p:txBody>
          <a:bodyPr/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Can an internship be unpaid?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BCD29-E803-9346-885D-48B0C2D5C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187" y="1808439"/>
            <a:ext cx="7959951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DETERMINED BY PRIMARY BENEFICIARY TEST</a:t>
            </a:r>
          </a:p>
          <a:p>
            <a:r>
              <a:rPr lang="en-US" sz="3200" dirty="0"/>
              <a:t>What is the  </a:t>
            </a:r>
            <a:r>
              <a:rPr lang="en-US" sz="3200" b="1" dirty="0"/>
              <a:t>economic  reality</a:t>
            </a:r>
            <a:r>
              <a:rPr lang="en-US" sz="3200" dirty="0"/>
              <a:t>?</a:t>
            </a:r>
          </a:p>
          <a:p>
            <a:r>
              <a:rPr lang="en-US" sz="3200" dirty="0"/>
              <a:t>Who is the </a:t>
            </a:r>
            <a:r>
              <a:rPr lang="en-US" sz="3200" b="1" dirty="0"/>
              <a:t>primary beneficiary</a:t>
            </a:r>
            <a:r>
              <a:rPr lang="en-US" sz="32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10989-23E8-4F4B-8B17-8AD6DC271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711" y="3719765"/>
            <a:ext cx="1333500" cy="266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254F87-EB61-434E-99D4-AB4013193706}"/>
              </a:ext>
            </a:extLst>
          </p:cNvPr>
          <p:cNvSpPr txBox="1"/>
          <p:nvPr/>
        </p:nvSpPr>
        <p:spPr>
          <a:xfrm>
            <a:off x="1524000" y="6180114"/>
            <a:ext cx="1752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ED9DC-647F-C34D-92D7-B7A8B0CAC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34" y="3926790"/>
            <a:ext cx="4287804" cy="22993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A82798-2AE4-E24A-A3FA-D3C544D904A1}"/>
              </a:ext>
            </a:extLst>
          </p:cNvPr>
          <p:cNvSpPr txBox="1"/>
          <p:nvPr/>
        </p:nvSpPr>
        <p:spPr>
          <a:xfrm>
            <a:off x="6343758" y="6180115"/>
            <a:ext cx="1752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36327291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863" y="186392"/>
            <a:ext cx="2255837" cy="2057400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/>
              <a:t>Unpaid Internships </a:t>
            </a:r>
            <a:r>
              <a:rPr lang="en-US" sz="2400" i="1" dirty="0"/>
              <a:t>7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457200"/>
            <a:ext cx="5105400" cy="5867400"/>
          </a:xfrm>
        </p:spPr>
        <p:txBody>
          <a:bodyPr/>
          <a:lstStyle/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No expectation of </a:t>
            </a:r>
            <a:r>
              <a:rPr lang="en-US" sz="2400" b="1" dirty="0"/>
              <a:t>compensation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Similar to training in an educational environment </a:t>
            </a:r>
            <a:r>
              <a:rPr lang="en-US" sz="2400" i="1" dirty="0"/>
              <a:t>- learning not earning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Tied to formal education program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Accommodates academic commitments by being </a:t>
            </a:r>
            <a:r>
              <a:rPr lang="en-US" sz="2400" b="1" dirty="0"/>
              <a:t>tied to academic calendar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b="1" dirty="0"/>
              <a:t>Time limited </a:t>
            </a:r>
            <a:r>
              <a:rPr lang="en-US" sz="2400" dirty="0"/>
              <a:t>to period of beneficial learning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Individual complements but </a:t>
            </a:r>
            <a:r>
              <a:rPr lang="en-US" sz="2400" b="1" dirty="0"/>
              <a:t>does not displace </a:t>
            </a:r>
            <a:r>
              <a:rPr lang="en-US" sz="2400" dirty="0"/>
              <a:t>work of regular employees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b="1" dirty="0"/>
              <a:t>Intern not entitled to job</a:t>
            </a:r>
            <a:r>
              <a:rPr lang="en-US" sz="2400" dirty="0"/>
              <a:t> at end of internship</a:t>
            </a:r>
            <a:endParaRPr lang="en-US" dirty="0"/>
          </a:p>
          <a:p>
            <a:pPr>
              <a:spcBef>
                <a:spcPts val="1272"/>
              </a:spcBef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309408"/>
            <a:ext cx="1981200" cy="1938992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latin typeface="Calibri"/>
                <a:cs typeface="Calibri"/>
              </a:rPr>
              <a:t>Guardian must be made aware that internship is unpaid</a:t>
            </a:r>
          </a:p>
        </p:txBody>
      </p:sp>
      <p:pic>
        <p:nvPicPr>
          <p:cNvPr id="5" name="Picture 4" descr="United States Department of Lab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39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Internships: </a:t>
            </a:r>
            <a:br>
              <a:rPr lang="en-US" sz="4000" dirty="0"/>
            </a:br>
            <a:r>
              <a:rPr lang="en-US" sz="4000" i="1" dirty="0"/>
              <a:t>Additional rules for 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Interns must be paid at least minimum wage </a:t>
            </a:r>
            <a:r>
              <a:rPr lang="en-US" i="1" dirty="0"/>
              <a:t>unless they are in 1 of 5 categories</a:t>
            </a:r>
            <a:r>
              <a:rPr lang="en-US" dirty="0"/>
              <a:t>, including “people being rehabilitated or trained under rehabilitation or training programs in charitable, educational or religious institutions”.</a:t>
            </a:r>
          </a:p>
          <a:p>
            <a:pPr>
              <a:spcBef>
                <a:spcPts val="1872"/>
              </a:spcBef>
            </a:pPr>
            <a:r>
              <a:rPr lang="en-US" dirty="0"/>
              <a:t>Allows internships for individuals being assisted by service providers, as long as internship also complies with USDOL federal requirements.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48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87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981200"/>
            <a:ext cx="5486400" cy="2286000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000" b="1" cap="small" dirty="0"/>
              <a:t>Unpaid 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27779641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AD5854-EA68-EF5E-EE57-1BE7ADDE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80" y="187695"/>
            <a:ext cx="2636836" cy="27432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/>
              <a:t>Why unpaid</a:t>
            </a:r>
            <a:r>
              <a:rPr lang="en-US" sz="3200" b="1" baseline="0" dirty="0"/>
              <a:t> work experience?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781" y="461579"/>
            <a:ext cx="5135563" cy="5715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Opportunity to use real work settings to:</a:t>
            </a:r>
          </a:p>
          <a:p>
            <a:pPr lvl="1" indent="-374904">
              <a:spcBef>
                <a:spcPts val="1872"/>
              </a:spcBef>
              <a:buFont typeface="Wingdings" charset="2"/>
              <a:buChar char="Ø"/>
            </a:pPr>
            <a:r>
              <a:rPr lang="en-US" i="1" dirty="0"/>
              <a:t>Explore interests</a:t>
            </a:r>
          </a:p>
          <a:p>
            <a:pPr lvl="1" indent="-374904">
              <a:spcBef>
                <a:spcPts val="1872"/>
              </a:spcBef>
              <a:buFont typeface="Wingdings" charset="2"/>
              <a:buChar char="Ø"/>
            </a:pPr>
            <a:r>
              <a:rPr lang="en-US" i="1" dirty="0"/>
              <a:t>Conduct assessments (situational assessment)</a:t>
            </a:r>
          </a:p>
          <a:p>
            <a:pPr lvl="1" indent="-374904">
              <a:spcBef>
                <a:spcPts val="1872"/>
              </a:spcBef>
              <a:buFont typeface="Wingdings" charset="2"/>
              <a:buChar char="Ø"/>
            </a:pPr>
            <a:r>
              <a:rPr lang="en-US" i="1" dirty="0"/>
              <a:t>Conduct job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D6178-4BA0-3845-8E0E-E1627D7FA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33" y="4322164"/>
            <a:ext cx="1384996" cy="138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9676A0-49E8-BB43-8B74-2A6A7EE4F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614" y="5566979"/>
            <a:ext cx="12192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E4215-8F92-F147-8B7F-B70259FB8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602" y="4332863"/>
            <a:ext cx="1778000" cy="1213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BBAE75-5237-164C-A65A-ABCA270BF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021" y="4550894"/>
            <a:ext cx="876488" cy="14023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DF3694-BA0F-9344-A673-BA0AD21E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563" y="5548126"/>
            <a:ext cx="1219199" cy="1256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F681CE-F66C-AB44-ACD8-D310DAE7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6564" y="4587680"/>
            <a:ext cx="1024196" cy="13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6688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228600"/>
            <a:ext cx="6172200" cy="1143000"/>
          </a:xfrm>
        </p:spPr>
        <p:txBody>
          <a:bodyPr/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Types of Unpaid</a:t>
            </a:r>
            <a:b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Work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marL="514350" indent="-514350">
              <a:spcBef>
                <a:spcPts val="2472"/>
              </a:spcBef>
              <a:buFont typeface="+mj-lt"/>
              <a:buAutoNum type="arabicPeriod"/>
            </a:pPr>
            <a:r>
              <a:rPr lang="en-US" b="1" dirty="0"/>
              <a:t>Vocational exploration: </a:t>
            </a:r>
            <a:r>
              <a:rPr lang="en-US" dirty="0"/>
              <a:t>Identifying types of jobs individual may be interested in</a:t>
            </a:r>
          </a:p>
          <a:p>
            <a:pPr marL="514350" indent="-514350">
              <a:spcBef>
                <a:spcPts val="2472"/>
              </a:spcBef>
              <a:buFont typeface="+mj-lt"/>
              <a:buAutoNum type="arabicPeriod"/>
            </a:pPr>
            <a:r>
              <a:rPr lang="en-US" b="1" dirty="0"/>
              <a:t>Vocational assessment: </a:t>
            </a:r>
            <a:r>
              <a:rPr lang="en-US" dirty="0"/>
              <a:t>Evaluating overall employment skills and interest/suitability for specific occupations</a:t>
            </a:r>
          </a:p>
          <a:p>
            <a:pPr marL="514350" indent="-514350">
              <a:spcBef>
                <a:spcPts val="2472"/>
              </a:spcBef>
              <a:buFont typeface="+mj-lt"/>
              <a:buAutoNum type="arabicPeriod"/>
            </a:pPr>
            <a:r>
              <a:rPr lang="en-US" b="1" dirty="0"/>
              <a:t>Vocational training: </a:t>
            </a:r>
            <a:r>
              <a:rPr lang="en-US" dirty="0"/>
              <a:t>Developing skills for specific occupation, with expectation that individual will work in that occupation</a:t>
            </a:r>
          </a:p>
        </p:txBody>
      </p:sp>
    </p:spTree>
    <p:extLst>
      <p:ext uri="{BB962C8B-B14F-4D97-AF65-F5344CB8AC3E}">
        <p14:creationId xmlns:p14="http://schemas.microsoft.com/office/powerpoint/2010/main" val="127910465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22600"/>
            <a:ext cx="6477000" cy="353060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Unpaid work experiences are permitted if </a:t>
            </a:r>
            <a:r>
              <a:rPr lang="en-US" b="1" dirty="0"/>
              <a:t>all 7</a:t>
            </a:r>
            <a:r>
              <a:rPr lang="en-US" dirty="0"/>
              <a:t> of the following criteria</a:t>
            </a:r>
            <a:br>
              <a:rPr lang="en-US" dirty="0"/>
            </a:br>
            <a:r>
              <a:rPr lang="en-US" dirty="0"/>
              <a:t>are met</a:t>
            </a:r>
          </a:p>
        </p:txBody>
      </p:sp>
      <p:pic>
        <p:nvPicPr>
          <p:cNvPr id="4" name="Picture 3" descr="United States Department of Lab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304800"/>
            <a:ext cx="3530600" cy="231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D55C2-035A-6B42-85BA-F92451B79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800"/>
            <a:ext cx="287382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7085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CBAC-397C-1AF4-9AE1-93854A49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47800"/>
            <a:ext cx="7772400" cy="1143000"/>
          </a:xfrm>
        </p:spPr>
        <p:txBody>
          <a:bodyPr/>
          <a:lstStyle/>
          <a:p>
            <a:r>
              <a:rPr lang="en-US" sz="3200" dirty="0"/>
              <a:t>Criteria # 1</a:t>
            </a:r>
          </a:p>
        </p:txBody>
      </p:sp>
      <p:sp>
        <p:nvSpPr>
          <p:cNvPr id="4" name="Pentagon 3"/>
          <p:cNvSpPr/>
          <p:nvPr/>
        </p:nvSpPr>
        <p:spPr bwMode="auto">
          <a:xfrm>
            <a:off x="1066800" y="304800"/>
            <a:ext cx="2590800" cy="1524000"/>
          </a:xfrm>
          <a:prstGeom prst="homePlate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Criteria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# 1</a:t>
            </a:r>
            <a:endParaRPr kumimoji="0" lang="en-US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52400"/>
            <a:ext cx="4602162" cy="5486400"/>
          </a:xfrm>
        </p:spPr>
        <p:txBody>
          <a:bodyPr/>
          <a:lstStyle/>
          <a:p>
            <a:pPr>
              <a:spcBef>
                <a:spcPts val="1872"/>
              </a:spcBef>
            </a:pPr>
            <a:r>
              <a:rPr lang="en-US" sz="3600" dirty="0"/>
              <a:t>Person must have a </a:t>
            </a:r>
            <a:r>
              <a:rPr lang="en-US" sz="3600" b="1" dirty="0"/>
              <a:t>disability</a:t>
            </a:r>
          </a:p>
          <a:p>
            <a:pPr>
              <a:spcBef>
                <a:spcPts val="1872"/>
              </a:spcBef>
            </a:pPr>
            <a:r>
              <a:rPr lang="en-US" sz="3600" dirty="0"/>
              <a:t>Competitive employment above minimum wage </a:t>
            </a:r>
            <a:r>
              <a:rPr lang="en-US" sz="3600" b="1" dirty="0"/>
              <a:t>is not immediately obtainable</a:t>
            </a:r>
          </a:p>
          <a:p>
            <a:pPr>
              <a:spcBef>
                <a:spcPts val="1872"/>
              </a:spcBef>
            </a:pPr>
            <a:r>
              <a:rPr lang="en-US" sz="3600" dirty="0"/>
              <a:t>Needs </a:t>
            </a:r>
            <a:r>
              <a:rPr lang="en-US" sz="3600" b="1" dirty="0"/>
              <a:t>intensive ongoing support </a:t>
            </a:r>
            <a:r>
              <a:rPr lang="en-US" sz="3600" dirty="0"/>
              <a:t>to succeed in employment</a:t>
            </a:r>
          </a:p>
        </p:txBody>
      </p:sp>
    </p:spTree>
    <p:extLst>
      <p:ext uri="{BB962C8B-B14F-4D97-AF65-F5344CB8AC3E}">
        <p14:creationId xmlns:p14="http://schemas.microsoft.com/office/powerpoint/2010/main" val="308650424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8CC900-9B81-71F9-86CF-5E62FC76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524000"/>
            <a:ext cx="7772400" cy="1143000"/>
          </a:xfrm>
        </p:spPr>
        <p:txBody>
          <a:bodyPr/>
          <a:lstStyle/>
          <a:p>
            <a:r>
              <a:rPr lang="en-US" dirty="0"/>
              <a:t>Publication</a:t>
            </a:r>
            <a:r>
              <a:rPr lang="en-US" baseline="0" dirty="0"/>
              <a:t> with Details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 bwMode="auto">
          <a:xfrm>
            <a:off x="1143000" y="838200"/>
            <a:ext cx="2895600" cy="1981200"/>
          </a:xfrm>
          <a:prstGeom prst="homePlate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Publication with Details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7CF4A-BC69-626F-F4C7-F62EBA0B3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388620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877530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2048-0C4A-BF1A-98CE-1A157FAB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21" y="-1676400"/>
            <a:ext cx="7772400" cy="1143000"/>
          </a:xfrm>
        </p:spPr>
        <p:txBody>
          <a:bodyPr/>
          <a:lstStyle/>
          <a:p>
            <a:r>
              <a:rPr lang="en-US" sz="3200" dirty="0"/>
              <a:t>Criteria # 2</a:t>
            </a:r>
          </a:p>
        </p:txBody>
      </p:sp>
      <p:sp>
        <p:nvSpPr>
          <p:cNvPr id="4" name="Pentagon 3"/>
          <p:cNvSpPr/>
          <p:nvPr/>
        </p:nvSpPr>
        <p:spPr bwMode="auto">
          <a:xfrm>
            <a:off x="1143000" y="457200"/>
            <a:ext cx="2590800" cy="1524000"/>
          </a:xfrm>
          <a:prstGeom prst="homePlate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Criteria</a:t>
            </a:r>
            <a:br>
              <a:rPr lang="en-US" sz="36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</a:br>
            <a:r>
              <a:rPr kumimoji="0" lang="en-US" sz="36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# 2</a:t>
            </a:r>
            <a:endParaRPr kumimoji="0" lang="en-US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433387"/>
            <a:ext cx="4830763" cy="5410200"/>
          </a:xfrm>
        </p:spPr>
        <p:txBody>
          <a:bodyPr/>
          <a:lstStyle/>
          <a:p>
            <a:pPr>
              <a:spcBef>
                <a:spcPts val="1872"/>
              </a:spcBef>
            </a:pPr>
            <a:r>
              <a:rPr lang="en-US" sz="3600" dirty="0"/>
              <a:t>Time spent at place of business is for </a:t>
            </a:r>
            <a:r>
              <a:rPr lang="en-US" sz="3600" b="1" dirty="0"/>
              <a:t>vocational exploration, assessment or training</a:t>
            </a:r>
            <a:br>
              <a:rPr lang="en-US" sz="3600" b="1" dirty="0"/>
            </a:br>
            <a:endParaRPr lang="en-US" sz="3600" b="1" dirty="0"/>
          </a:p>
          <a:p>
            <a:pPr>
              <a:spcBef>
                <a:spcPts val="1872"/>
              </a:spcBef>
            </a:pPr>
            <a:r>
              <a:rPr lang="en-US" sz="3600" dirty="0"/>
              <a:t>Must be conducted under general </a:t>
            </a:r>
            <a:r>
              <a:rPr lang="en-US" sz="3600" b="1" dirty="0"/>
              <a:t>supervision of service provider or school staff</a:t>
            </a:r>
          </a:p>
        </p:txBody>
      </p:sp>
    </p:spTree>
    <p:extLst>
      <p:ext uri="{BB962C8B-B14F-4D97-AF65-F5344CB8AC3E}">
        <p14:creationId xmlns:p14="http://schemas.microsoft.com/office/powerpoint/2010/main" val="282732860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CD5F-1221-AAB6-812D-DAD55007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47800"/>
            <a:ext cx="7772400" cy="1143000"/>
          </a:xfrm>
        </p:spPr>
        <p:txBody>
          <a:bodyPr/>
          <a:lstStyle/>
          <a:p>
            <a:r>
              <a:rPr lang="en-US" sz="2800" dirty="0"/>
              <a:t>Criteria # 3</a:t>
            </a:r>
          </a:p>
        </p:txBody>
      </p:sp>
      <p:sp>
        <p:nvSpPr>
          <p:cNvPr id="4" name="Pentagon 3"/>
          <p:cNvSpPr/>
          <p:nvPr/>
        </p:nvSpPr>
        <p:spPr bwMode="auto">
          <a:xfrm>
            <a:off x="1143000" y="533400"/>
            <a:ext cx="2590800" cy="1524000"/>
          </a:xfrm>
          <a:prstGeom prst="homePlat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0"/>
                <a:cs typeface="Calibri"/>
              </a:rPr>
              <a:t>Criteria</a:t>
            </a:r>
            <a:endParaRPr lang="en-US" sz="36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0"/>
                <a:cs typeface="Calibri"/>
              </a:rPr>
              <a:t># 3</a:t>
            </a:r>
            <a:endParaRPr kumimoji="0" 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381000"/>
            <a:ext cx="4724400" cy="5638800"/>
          </a:xfrm>
        </p:spPr>
        <p:txBody>
          <a:bodyPr/>
          <a:lstStyle/>
          <a:p>
            <a:r>
              <a:rPr lang="en-US" sz="3200" dirty="0"/>
              <a:t>Employment in community must be goal of individual’s Vocational Rehabilitation </a:t>
            </a:r>
            <a:r>
              <a:rPr lang="en-US" sz="3200" b="1" dirty="0"/>
              <a:t>Individual Plan for Employment (IPE)</a:t>
            </a:r>
            <a:r>
              <a:rPr lang="en-US" sz="3200" dirty="0"/>
              <a:t>, or </a:t>
            </a:r>
            <a:r>
              <a:rPr lang="en-US" sz="3200" b="1" dirty="0"/>
              <a:t>Individualized Education Program (IEP) </a:t>
            </a:r>
            <a:r>
              <a:rPr lang="en-US" sz="3200" dirty="0"/>
              <a:t>specifying need for exploration, assessment or training</a:t>
            </a:r>
          </a:p>
          <a:p>
            <a:r>
              <a:rPr lang="en-US" sz="3200" b="1" dirty="0"/>
              <a:t>ISP</a:t>
            </a:r>
            <a:r>
              <a:rPr lang="en-US" sz="3200" dirty="0"/>
              <a:t> does not meet this criteria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671482" cy="20643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36933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144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/>
              <a:t>Criteria # 4: </a:t>
            </a:r>
            <a:br>
              <a:rPr lang="en-US" sz="2800" b="1" dirty="0"/>
            </a:br>
            <a:r>
              <a:rPr lang="en-US" sz="2800" dirty="0"/>
              <a:t>Cannot result in immediate advantage to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752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Not allowed: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7772400" cy="4114800"/>
          </a:xfrm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US" sz="2400" dirty="0"/>
              <a:t>Displacement of regular employees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Filling of vacant position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Relieving regular employees of assigned duties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Duties are of clear benefit to business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Direct supervision by employees of business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Activities conducted to accommodate labor needs of business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No limit in service plan on time spent at specific employer site or in specific job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9455788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0"/>
            <a:ext cx="4724400" cy="1143000"/>
          </a:xfrm>
        </p:spPr>
        <p:txBody>
          <a:bodyPr/>
          <a:lstStyle/>
          <a:p>
            <a:r>
              <a:rPr lang="en-US" sz="3200" dirty="0"/>
              <a:t>Generally permissible under following hour limitations, </a:t>
            </a:r>
            <a:r>
              <a:rPr lang="en-US" sz="3200" b="1" i="1" dirty="0"/>
              <a:t>per job experienced</a:t>
            </a:r>
          </a:p>
        </p:txBody>
      </p:sp>
      <p:sp>
        <p:nvSpPr>
          <p:cNvPr id="4" name="Pentagon 3"/>
          <p:cNvSpPr/>
          <p:nvPr/>
        </p:nvSpPr>
        <p:spPr bwMode="auto">
          <a:xfrm>
            <a:off x="1219200" y="304800"/>
            <a:ext cx="1905000" cy="1524000"/>
          </a:xfrm>
          <a:prstGeom prst="homePlat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ＭＳ Ｐゴシック" charset="0"/>
                <a:cs typeface="Calibri"/>
              </a:rPr>
              <a:t>Criteria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</a:br>
            <a:r>
              <a:rPr kumimoji="0" lang="en-US" sz="32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ＭＳ Ｐゴシック" charset="0"/>
                <a:cs typeface="Calibri"/>
              </a:rPr>
              <a:t># 5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219" y="3652294"/>
            <a:ext cx="5592763" cy="3124200"/>
          </a:xfrm>
        </p:spPr>
        <p:txBody>
          <a:bodyPr/>
          <a:lstStyle/>
          <a:p>
            <a:pPr>
              <a:spcBef>
                <a:spcPts val="1872"/>
              </a:spcBef>
            </a:pPr>
            <a:r>
              <a:rPr lang="en-US" b="1" dirty="0"/>
              <a:t>Vocational exploration: </a:t>
            </a:r>
            <a:r>
              <a:rPr lang="en-US" dirty="0"/>
              <a:t>5 hours</a:t>
            </a:r>
          </a:p>
          <a:p>
            <a:pPr>
              <a:spcBef>
                <a:spcPts val="1872"/>
              </a:spcBef>
            </a:pPr>
            <a:r>
              <a:rPr lang="en-US" b="1" dirty="0"/>
              <a:t>Vocational assessment: </a:t>
            </a:r>
            <a:r>
              <a:rPr lang="en-US" dirty="0"/>
              <a:t>90 hours</a:t>
            </a:r>
          </a:p>
          <a:p>
            <a:pPr>
              <a:spcBef>
                <a:spcPts val="1872"/>
              </a:spcBef>
            </a:pPr>
            <a:r>
              <a:rPr lang="en-US" b="1" dirty="0"/>
              <a:t>Vocational training: </a:t>
            </a:r>
            <a:r>
              <a:rPr lang="en-US" dirty="0"/>
              <a:t>120 hours</a:t>
            </a:r>
          </a:p>
        </p:txBody>
      </p:sp>
      <p:pic>
        <p:nvPicPr>
          <p:cNvPr id="7" name="Picture 6" descr="Time limits for unpaid work">
            <a:extLst>
              <a:ext uri="{FF2B5EF4-FFF2-40B4-BE49-F238E27FC236}">
                <a16:creationId xmlns:a16="http://schemas.microsoft.com/office/drawing/2014/main" id="{804D863E-9CD4-8948-AA11-261BB114BF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28395"/>
            <a:ext cx="2438400" cy="33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1303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5FD5-19E5-1660-61DA-EEE7A6C1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524000"/>
            <a:ext cx="7772400" cy="1143000"/>
          </a:xfrm>
        </p:spPr>
        <p:txBody>
          <a:bodyPr/>
          <a:lstStyle/>
          <a:p>
            <a:r>
              <a:rPr lang="en-US" sz="2800" dirty="0"/>
              <a:t>Criteria # 6</a:t>
            </a:r>
          </a:p>
        </p:txBody>
      </p:sp>
      <p:sp>
        <p:nvSpPr>
          <p:cNvPr id="4" name="Pentagon 3"/>
          <p:cNvSpPr/>
          <p:nvPr/>
        </p:nvSpPr>
        <p:spPr bwMode="auto">
          <a:xfrm>
            <a:off x="1371600" y="457200"/>
            <a:ext cx="1905000" cy="1524000"/>
          </a:xfrm>
          <a:prstGeom prst="homePlate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Criteria</a:t>
            </a:r>
            <a:br>
              <a:rPr lang="en-US" sz="32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</a:br>
            <a:r>
              <a:rPr kumimoji="0" lang="en-US" sz="32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# </a:t>
            </a:r>
            <a:r>
              <a:rPr lang="en-US" sz="32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6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304800"/>
            <a:ext cx="4906963" cy="5638800"/>
          </a:xfrm>
        </p:spPr>
        <p:txBody>
          <a:bodyPr/>
          <a:lstStyle/>
          <a:p>
            <a:r>
              <a:rPr lang="en-US" dirty="0"/>
              <a:t>Individual is </a:t>
            </a:r>
            <a:r>
              <a:rPr lang="en-US" b="1" dirty="0"/>
              <a:t>not entitled to a job </a:t>
            </a:r>
            <a:r>
              <a:rPr lang="en-US" dirty="0"/>
              <a:t>at the place of business at end of unpaid work experience</a:t>
            </a:r>
            <a:br>
              <a:rPr lang="en-US" dirty="0"/>
            </a:br>
            <a:endParaRPr lang="en-US" dirty="0"/>
          </a:p>
          <a:p>
            <a:pPr>
              <a:spcBef>
                <a:spcPts val="1272"/>
              </a:spcBef>
            </a:pPr>
            <a:r>
              <a:rPr lang="en-US" dirty="0"/>
              <a:t>However, if individual becomes employed at place of business, </a:t>
            </a:r>
            <a:r>
              <a:rPr lang="en-US" i="1" dirty="0"/>
              <a:t>cannot be an unpaid trainee, </a:t>
            </a:r>
            <a:r>
              <a:rPr lang="en-US" dirty="0"/>
              <a:t>unless they are working in a clearly different occupation</a:t>
            </a:r>
          </a:p>
        </p:txBody>
      </p:sp>
    </p:spTree>
    <p:extLst>
      <p:ext uri="{BB962C8B-B14F-4D97-AF65-F5344CB8AC3E}">
        <p14:creationId xmlns:p14="http://schemas.microsoft.com/office/powerpoint/2010/main" val="158680969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F52E-A26B-0343-EC99-F2F2BD29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646321"/>
            <a:ext cx="7772400" cy="1143000"/>
          </a:xfrm>
        </p:spPr>
        <p:txBody>
          <a:bodyPr/>
          <a:lstStyle/>
          <a:p>
            <a:r>
              <a:rPr lang="en-US" sz="2400" dirty="0"/>
              <a:t>Criteria # 7</a:t>
            </a:r>
          </a:p>
        </p:txBody>
      </p:sp>
      <p:sp>
        <p:nvSpPr>
          <p:cNvPr id="4" name="Pentagon 3"/>
          <p:cNvSpPr/>
          <p:nvPr/>
        </p:nvSpPr>
        <p:spPr bwMode="auto">
          <a:xfrm>
            <a:off x="1295400" y="685800"/>
            <a:ext cx="1905000" cy="1524000"/>
          </a:xfrm>
          <a:prstGeom prst="homePlate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Criteria</a:t>
            </a:r>
            <a:br>
              <a:rPr lang="en-US" sz="32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</a:br>
            <a:r>
              <a:rPr kumimoji="0" lang="en-US" sz="32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ＭＳ Ｐゴシック" charset="0"/>
                <a:cs typeface="Calibri"/>
              </a:rPr>
              <a:t># 7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457200"/>
            <a:ext cx="51054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Documentation to be provided to USDOL upon request indicating:</a:t>
            </a:r>
          </a:p>
          <a:p>
            <a:pPr>
              <a:spcBef>
                <a:spcPts val="1272"/>
              </a:spcBef>
            </a:pPr>
            <a:r>
              <a:rPr lang="en-US" dirty="0"/>
              <a:t>Individual is enrolled in community placement program</a:t>
            </a:r>
          </a:p>
          <a:p>
            <a:pPr>
              <a:spcBef>
                <a:spcPts val="1272"/>
              </a:spcBef>
            </a:pPr>
            <a:r>
              <a:rPr lang="en-US" dirty="0"/>
              <a:t>Enrollment is voluntary</a:t>
            </a:r>
          </a:p>
          <a:p>
            <a:pPr>
              <a:spcBef>
                <a:spcPts val="1272"/>
              </a:spcBef>
            </a:pPr>
            <a:r>
              <a:rPr lang="en-US" dirty="0"/>
              <a:t>No expectation of payment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429000"/>
            <a:ext cx="3395585" cy="31761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60000">
            <a:off x="1931542" y="4820849"/>
            <a:ext cx="1822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Information for USDOL</a:t>
            </a:r>
          </a:p>
        </p:txBody>
      </p:sp>
    </p:spTree>
    <p:extLst>
      <p:ext uri="{BB962C8B-B14F-4D97-AF65-F5344CB8AC3E}">
        <p14:creationId xmlns:p14="http://schemas.microsoft.com/office/powerpoint/2010/main" val="118979277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822A-3243-3F46-9E5B-745035BC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43000"/>
            <a:ext cx="7772400" cy="43434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/>
              <a:t>Alternatives for individuals not on an</a:t>
            </a:r>
            <a:br>
              <a:rPr lang="en-US" sz="3200" dirty="0"/>
            </a:br>
            <a:r>
              <a:rPr lang="en-US" sz="2000" dirty="0"/>
              <a:t> </a:t>
            </a:r>
            <a:br>
              <a:rPr lang="en-US" sz="3200" dirty="0"/>
            </a:br>
            <a:r>
              <a:rPr lang="en-US" sz="3200" b="1" dirty="0"/>
              <a:t>Individualized Education Plan (IEP)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dirty="0"/>
              <a:t>or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Individualized Plan for Employment</a:t>
            </a:r>
            <a:br>
              <a:rPr lang="en-US" sz="3200" b="1" dirty="0"/>
            </a:br>
            <a:r>
              <a:rPr lang="en-US" sz="3200" dirty="0"/>
              <a:t>(from vocational rehabilitation)</a:t>
            </a:r>
          </a:p>
        </p:txBody>
      </p:sp>
    </p:spTree>
    <p:extLst>
      <p:ext uri="{BB962C8B-B14F-4D97-AF65-F5344CB8AC3E}">
        <p14:creationId xmlns:p14="http://schemas.microsoft.com/office/powerpoint/2010/main" val="179672644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B08C-FBE2-D14C-B9B9-9CD3AB28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057400"/>
            <a:ext cx="6096000" cy="1143000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cap="small" dirty="0"/>
              <a:t>Issues to Consider</a:t>
            </a:r>
          </a:p>
        </p:txBody>
      </p:sp>
    </p:spTree>
    <p:extLst>
      <p:ext uri="{BB962C8B-B14F-4D97-AF65-F5344CB8AC3E}">
        <p14:creationId xmlns:p14="http://schemas.microsoft.com/office/powerpoint/2010/main" val="373605319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2941637" cy="20574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/>
              <a:t>Dealing with concerns about possible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838200"/>
            <a:ext cx="4495800" cy="5181600"/>
          </a:xfrm>
        </p:spPr>
        <p:txBody>
          <a:bodyPr/>
          <a:lstStyle/>
          <a:p>
            <a:r>
              <a:rPr lang="en-US" dirty="0"/>
              <a:t>Generally, in MA individuals will fall under the business/organization workers’ compensation coverage.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Provide assurance to employer: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Supervision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Safety record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Matching individuals to sites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1E479-2183-1259-67DF-E2644A936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42620"/>
            <a:ext cx="2590800" cy="30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769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2819400" cy="2209800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/>
              <a:t>Unpaid work experience as job “tryout”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438400"/>
            <a:ext cx="5592763" cy="3886200"/>
          </a:xfrm>
        </p:spPr>
        <p:txBody>
          <a:bodyPr/>
          <a:lstStyle/>
          <a:p>
            <a:r>
              <a:rPr lang="en-US" sz="3200" dirty="0"/>
              <a:t>Use as part of hiring process, if typical process (interview, testing, etc.) may exclude individual</a:t>
            </a:r>
          </a:p>
          <a:p>
            <a:r>
              <a:rPr lang="en-US" sz="3200" dirty="0"/>
              <a:t>Could be considered </a:t>
            </a:r>
            <a:r>
              <a:rPr lang="en-US" sz="3200" i="1" dirty="0"/>
              <a:t>reasonable accommodation </a:t>
            </a:r>
            <a:r>
              <a:rPr lang="en-US" sz="3200" dirty="0"/>
              <a:t>under the Americans with Disabilities Act</a:t>
            </a:r>
          </a:p>
        </p:txBody>
      </p:sp>
    </p:spTree>
    <p:extLst>
      <p:ext uri="{BB962C8B-B14F-4D97-AF65-F5344CB8AC3E}">
        <p14:creationId xmlns:p14="http://schemas.microsoft.com/office/powerpoint/2010/main" val="25307644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4876800" cy="1676400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1Righ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Why This Topic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971800"/>
            <a:ext cx="6642100" cy="4191000"/>
          </a:xfrm>
        </p:spPr>
        <p:txBody>
          <a:bodyPr/>
          <a:lstStyle/>
          <a:p>
            <a:pPr>
              <a:spcBef>
                <a:spcPts val="2064"/>
              </a:spcBef>
            </a:pPr>
            <a:r>
              <a:rPr lang="en-US" sz="3600" dirty="0"/>
              <a:t>Appropriate use of volunteering, internships, and unpaid work</a:t>
            </a:r>
          </a:p>
          <a:p>
            <a:pPr>
              <a:spcBef>
                <a:spcPts val="2064"/>
              </a:spcBef>
            </a:pPr>
            <a:r>
              <a:rPr lang="en-US" sz="3600" dirty="0"/>
              <a:t>Individual rights  fully respected</a:t>
            </a:r>
          </a:p>
          <a:p>
            <a:pPr>
              <a:spcBef>
                <a:spcPts val="2064"/>
              </a:spcBef>
            </a:pPr>
            <a:r>
              <a:rPr lang="en-US" sz="3600" dirty="0"/>
              <a:t>Stay out of trouble</a:t>
            </a:r>
          </a:p>
        </p:txBody>
      </p:sp>
    </p:spTree>
    <p:extLst>
      <p:ext uri="{BB962C8B-B14F-4D97-AF65-F5344CB8AC3E}">
        <p14:creationId xmlns:p14="http://schemas.microsoft.com/office/powerpoint/2010/main" val="51358207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0500"/>
            <a:ext cx="4495800" cy="304800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algn="ctr"/>
            <a:r>
              <a:rPr lang="en-US" sz="3200" b="1" dirty="0"/>
              <a:t>You can avoid dealing with the unpaid experience rules, </a:t>
            </a:r>
            <a:br>
              <a:rPr lang="en-US" sz="3200" b="1" dirty="0"/>
            </a:br>
            <a:r>
              <a:rPr lang="en-US" sz="3200" b="1" dirty="0"/>
              <a:t>by paying the individual.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3657600"/>
            <a:ext cx="6019800" cy="1752600"/>
          </a:xfrm>
        </p:spPr>
        <p:txBody>
          <a:bodyPr/>
          <a:lstStyle/>
          <a:p>
            <a:r>
              <a:rPr lang="en-US" sz="3600" i="1" dirty="0"/>
              <a:t>But remember, that an employer/employee relationship will then exist between the individual and service provider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3BF313-8795-9242-94BB-F678AE61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28625"/>
            <a:ext cx="1675376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2322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6858000" cy="4343400"/>
          </a:xfrm>
          <a:solidFill>
            <a:srgbClr val="FFD406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1Righ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000" b="1" dirty="0">
                <a:solidFill>
                  <a:srgbClr val="000090"/>
                </a:solidFill>
              </a:rPr>
              <a:t>Volunteer, Internship, and Unpaid Work Examples</a:t>
            </a:r>
          </a:p>
        </p:txBody>
      </p:sp>
    </p:spTree>
    <p:extLst>
      <p:ext uri="{BB962C8B-B14F-4D97-AF65-F5344CB8AC3E}">
        <p14:creationId xmlns:p14="http://schemas.microsoft.com/office/powerpoint/2010/main" val="219145821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A34F58-1232-9554-E7DA-30192A1F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556586"/>
            <a:ext cx="7772400" cy="1143000"/>
          </a:xfrm>
        </p:spPr>
        <p:txBody>
          <a:bodyPr/>
          <a:lstStyle/>
          <a:p>
            <a:r>
              <a:rPr lang="en-US" sz="3200" dirty="0"/>
              <a:t>Example # 1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09D58556-B9C5-8847-98CC-26FEA8F988A0}"/>
              </a:ext>
            </a:extLst>
          </p:cNvPr>
          <p:cNvSpPr/>
          <p:nvPr/>
        </p:nvSpPr>
        <p:spPr bwMode="auto">
          <a:xfrm>
            <a:off x="1219200" y="800100"/>
            <a:ext cx="2209800" cy="123825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0"/>
              </a:rPr>
              <a:t>Example # 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52500"/>
            <a:ext cx="4602163" cy="4953000"/>
          </a:xfrm>
        </p:spPr>
        <p:txBody>
          <a:bodyPr/>
          <a:lstStyle/>
          <a:p>
            <a:r>
              <a:rPr lang="en-US" sz="3200" dirty="0"/>
              <a:t>Individual is working as a volunteer receptionist at a non-profit, in hopes that they will be hired.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B1899-4EF9-5047-8AF3-447B0400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572" y="3200400"/>
            <a:ext cx="3968750" cy="2437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B9D566-3787-1344-856B-B00651D8A294}"/>
              </a:ext>
            </a:extLst>
          </p:cNvPr>
          <p:cNvSpPr/>
          <p:nvPr/>
        </p:nvSpPr>
        <p:spPr>
          <a:xfrm>
            <a:off x="1216572" y="659563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0" dirty="0"/>
              <a:t>Business vector created by </a:t>
            </a:r>
            <a:r>
              <a:rPr lang="en-US" sz="900" b="0" dirty="0" err="1"/>
              <a:t>pch.vector</a:t>
            </a:r>
            <a:r>
              <a:rPr lang="en-US" sz="900" b="0" dirty="0"/>
              <a:t> - </a:t>
            </a:r>
            <a:r>
              <a:rPr lang="en-US" sz="900" b="0" dirty="0" err="1"/>
              <a:t>www.freepik.com</a:t>
            </a: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221463527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90E0-8C1E-F1AF-B622-D97F4CA6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600200"/>
            <a:ext cx="7772400" cy="1143000"/>
          </a:xfrm>
        </p:spPr>
        <p:txBody>
          <a:bodyPr/>
          <a:lstStyle/>
          <a:p>
            <a:r>
              <a:rPr lang="en-US" sz="2400" dirty="0"/>
              <a:t>Example</a:t>
            </a:r>
            <a:r>
              <a:rPr lang="en-US" sz="2400" baseline="0" dirty="0"/>
              <a:t> # 2</a:t>
            </a:r>
            <a:endParaRPr lang="en-US" sz="2400" dirty="0"/>
          </a:p>
        </p:txBody>
      </p:sp>
      <p:sp>
        <p:nvSpPr>
          <p:cNvPr id="7" name="Pentagon 6"/>
          <p:cNvSpPr/>
          <p:nvPr/>
        </p:nvSpPr>
        <p:spPr bwMode="auto">
          <a:xfrm>
            <a:off x="1143000" y="838200"/>
            <a:ext cx="2667000" cy="1524000"/>
          </a:xfrm>
          <a:prstGeom prst="homePlat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1" u="none" strike="noStrike" spc="50" normalizeH="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ＭＳ Ｐゴシック" charset="0"/>
                <a:cs typeface="Calibri"/>
              </a:rPr>
              <a:t>Example</a:t>
            </a:r>
            <a:br>
              <a:rPr kumimoji="0" lang="en-US" sz="3600" i="1" u="none" strike="noStrike" spc="50" normalizeH="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ＭＳ Ｐゴシック" charset="0"/>
                <a:cs typeface="Calibri"/>
              </a:rPr>
            </a:br>
            <a:r>
              <a:rPr kumimoji="0" lang="en-US" sz="36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ＭＳ Ｐゴシック" charset="0"/>
                <a:cs typeface="Calibri"/>
              </a:rPr>
              <a:t>#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990600"/>
            <a:ext cx="4783138" cy="5334000"/>
          </a:xfrm>
        </p:spPr>
        <p:txBody>
          <a:bodyPr/>
          <a:lstStyle/>
          <a:p>
            <a:r>
              <a:rPr lang="en-US" dirty="0"/>
              <a:t>A group of 4 special education students goes to a supermarket to retrieve carts for no pay as part of the school employment program.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FCB96-4901-D649-81D0-6D6330122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38" y="3455276"/>
            <a:ext cx="2787650" cy="29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5066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7059-3642-0E91-1C18-F767789B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563414"/>
            <a:ext cx="7772400" cy="1143000"/>
          </a:xfrm>
        </p:spPr>
        <p:txBody>
          <a:bodyPr/>
          <a:lstStyle/>
          <a:p>
            <a:r>
              <a:rPr lang="en-US" sz="2400" dirty="0"/>
              <a:t>Example</a:t>
            </a:r>
            <a:r>
              <a:rPr lang="en-US" sz="2400" baseline="0" dirty="0"/>
              <a:t> # 3</a:t>
            </a:r>
            <a:endParaRPr lang="en-US" sz="2400" dirty="0"/>
          </a:p>
        </p:txBody>
      </p:sp>
      <p:sp>
        <p:nvSpPr>
          <p:cNvPr id="7" name="Pentagon 6"/>
          <p:cNvSpPr/>
          <p:nvPr/>
        </p:nvSpPr>
        <p:spPr bwMode="auto">
          <a:xfrm>
            <a:off x="1143000" y="838200"/>
            <a:ext cx="2667000" cy="1524000"/>
          </a:xfrm>
          <a:prstGeom prst="homePlate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1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ＭＳ Ｐゴシック" charset="0"/>
                <a:cs typeface="Calibri"/>
              </a:rPr>
              <a:t>Example</a:t>
            </a:r>
            <a:br>
              <a:rPr kumimoji="0" lang="en-US" sz="3200" i="1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ＭＳ Ｐゴシック" charset="0"/>
                <a:cs typeface="Calibri"/>
              </a:rPr>
            </a:b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0"/>
                <a:cs typeface="Calibri"/>
              </a:rPr>
              <a:t>#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838200"/>
            <a:ext cx="4783138" cy="5334000"/>
          </a:xfrm>
        </p:spPr>
        <p:txBody>
          <a:bodyPr/>
          <a:lstStyle/>
          <a:p>
            <a:r>
              <a:rPr lang="en-US" dirty="0"/>
              <a:t>Individual has expressed interest in office work.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6-month unpaid internship is set up with a financial services firm, where the individual does filing, copying, and mail delivery.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580E5-AA67-4949-9FE8-FA2655B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19400"/>
            <a:ext cx="2309673" cy="2292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643FC6-23AF-594C-8CC9-AC0BE21D3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150" y="4498429"/>
            <a:ext cx="1517650" cy="22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7025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9B05A-A26F-6B5C-DE7A-05819B4E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47800"/>
            <a:ext cx="7772400" cy="1143000"/>
          </a:xfrm>
        </p:spPr>
        <p:txBody>
          <a:bodyPr/>
          <a:lstStyle/>
          <a:p>
            <a:r>
              <a:rPr lang="en-US" sz="2400" dirty="0"/>
              <a:t>Example</a:t>
            </a:r>
            <a:r>
              <a:rPr lang="en-US" sz="2400" baseline="0" dirty="0"/>
              <a:t> # 4</a:t>
            </a:r>
            <a:endParaRPr lang="en-US" sz="2400" dirty="0"/>
          </a:p>
        </p:txBody>
      </p:sp>
      <p:sp>
        <p:nvSpPr>
          <p:cNvPr id="7" name="Pentagon 6"/>
          <p:cNvSpPr/>
          <p:nvPr/>
        </p:nvSpPr>
        <p:spPr bwMode="auto">
          <a:xfrm>
            <a:off x="1143000" y="838200"/>
            <a:ext cx="2667000" cy="1524000"/>
          </a:xfrm>
          <a:prstGeom prst="homePlate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1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ＭＳ Ｐゴシック" charset="0"/>
                <a:cs typeface="Calibri"/>
              </a:rPr>
              <a:t>Example</a:t>
            </a:r>
            <a:br>
              <a:rPr kumimoji="0" lang="en-US" sz="3200" i="1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ＭＳ Ｐゴシック" charset="0"/>
                <a:cs typeface="Calibri"/>
              </a:rPr>
            </a:b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0"/>
                <a:cs typeface="Calibri"/>
              </a:rPr>
              <a:t>#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19200"/>
            <a:ext cx="4783138" cy="5334000"/>
          </a:xfrm>
        </p:spPr>
        <p:txBody>
          <a:bodyPr/>
          <a:lstStyle/>
          <a:p>
            <a:r>
              <a:rPr lang="en-US" dirty="0"/>
              <a:t>A local library often uses  volunteers.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Individuals are volunteering to clean the library.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BCED6-9C48-6442-810B-A4BD9A175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267200"/>
            <a:ext cx="2133600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8532B-AB04-E541-8F40-B3F5DD2C8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886200"/>
            <a:ext cx="23202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7659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09AFFF-F89C-6855-96B6-7A5C68C0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409700"/>
            <a:ext cx="7772400" cy="1143000"/>
          </a:xfrm>
        </p:spPr>
        <p:txBody>
          <a:bodyPr/>
          <a:lstStyle/>
          <a:p>
            <a:r>
              <a:rPr lang="en-US" sz="2400" dirty="0"/>
              <a:t>Example</a:t>
            </a:r>
            <a:r>
              <a:rPr lang="en-US" sz="2400" baseline="0" dirty="0"/>
              <a:t> # 5</a:t>
            </a:r>
            <a:endParaRPr lang="en-US" sz="2400" dirty="0"/>
          </a:p>
        </p:txBody>
      </p:sp>
      <p:sp>
        <p:nvSpPr>
          <p:cNvPr id="7" name="Pentagon 6"/>
          <p:cNvSpPr/>
          <p:nvPr/>
        </p:nvSpPr>
        <p:spPr bwMode="auto">
          <a:xfrm>
            <a:off x="1143000" y="533400"/>
            <a:ext cx="2667000" cy="1524000"/>
          </a:xfrm>
          <a:prstGeom prst="homePlat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1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ＭＳ Ｐゴシック" charset="0"/>
                <a:cs typeface="Calibri"/>
              </a:rPr>
              <a:t>Example</a:t>
            </a:r>
            <a:b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ＭＳ Ｐゴシック" charset="0"/>
                <a:cs typeface="Calibri"/>
              </a:rPr>
            </a:b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ＭＳ Ｐゴシック" charset="0"/>
                <a:cs typeface="Calibri"/>
              </a:rPr>
              <a:t>#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533400"/>
            <a:ext cx="4783138" cy="5334000"/>
          </a:xfrm>
        </p:spPr>
        <p:txBody>
          <a:bodyPr/>
          <a:lstStyle/>
          <a:p>
            <a:pPr>
              <a:spcBef>
                <a:spcPts val="1272"/>
              </a:spcBef>
            </a:pPr>
            <a:r>
              <a:rPr lang="en-US" dirty="0"/>
              <a:t>Individual loses job after being competitively employed for a year. </a:t>
            </a:r>
          </a:p>
          <a:p>
            <a:pPr>
              <a:spcBef>
                <a:spcPts val="1272"/>
              </a:spcBef>
            </a:pPr>
            <a:r>
              <a:rPr lang="en-US" dirty="0"/>
              <a:t>An open position is identified at a restaurant. </a:t>
            </a:r>
          </a:p>
          <a:p>
            <a:pPr>
              <a:spcBef>
                <a:spcPts val="1272"/>
              </a:spcBef>
            </a:pPr>
            <a:r>
              <a:rPr lang="en-US" dirty="0"/>
              <a:t>Job developer offers employer an unpaid job tryout.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DBBF2-B277-E74B-9BB5-E1217511B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429000"/>
            <a:ext cx="2057400" cy="30909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428C8E-780B-C142-B99A-2AC93994DB87}"/>
              </a:ext>
            </a:extLst>
          </p:cNvPr>
          <p:cNvSpPr txBox="1"/>
          <p:nvPr/>
        </p:nvSpPr>
        <p:spPr>
          <a:xfrm>
            <a:off x="1411014" y="6553200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/>
              <a:t>Photo courtesy of </a:t>
            </a:r>
            <a:r>
              <a:rPr lang="en-US" sz="900" b="0" dirty="0" err="1"/>
              <a:t>Pixabay.com</a:t>
            </a: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1318682583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C109-AA65-AD9A-1425-12F5BA42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458310"/>
            <a:ext cx="7772400" cy="1143000"/>
          </a:xfrm>
        </p:spPr>
        <p:txBody>
          <a:bodyPr/>
          <a:lstStyle/>
          <a:p>
            <a:r>
              <a:rPr lang="en-US" sz="2400" dirty="0"/>
              <a:t>Example</a:t>
            </a:r>
            <a:r>
              <a:rPr lang="en-US" sz="2400" baseline="0" dirty="0"/>
              <a:t> # 6</a:t>
            </a:r>
            <a:endParaRPr lang="en-US" sz="2400" dirty="0"/>
          </a:p>
        </p:txBody>
      </p:sp>
      <p:sp>
        <p:nvSpPr>
          <p:cNvPr id="7" name="Pentagon 6"/>
          <p:cNvSpPr/>
          <p:nvPr/>
        </p:nvSpPr>
        <p:spPr bwMode="auto">
          <a:xfrm>
            <a:off x="1143000" y="838200"/>
            <a:ext cx="2667000" cy="152400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ＭＳ Ｐゴシック" charset="0"/>
                <a:cs typeface="Calibri"/>
              </a:rPr>
              <a:t>Example</a:t>
            </a:r>
            <a:br>
              <a:rPr kumimoji="0" lang="en-US" sz="320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ＭＳ Ｐゴシック" charset="0"/>
                <a:cs typeface="Calibri"/>
              </a:rPr>
            </a:b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ＭＳ Ｐゴシック" charset="0"/>
                <a:cs typeface="Calibri"/>
              </a:rPr>
              <a:t>#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838200"/>
            <a:ext cx="4783138" cy="5334000"/>
          </a:xfrm>
        </p:spPr>
        <p:txBody>
          <a:bodyPr/>
          <a:lstStyle/>
          <a:p>
            <a:r>
              <a:rPr lang="en-US" dirty="0"/>
              <a:t>Individual is interested in healthcare but has no experience. </a:t>
            </a:r>
          </a:p>
          <a:p>
            <a:pPr>
              <a:spcBef>
                <a:spcPts val="1872"/>
              </a:spcBef>
            </a:pPr>
            <a:r>
              <a:rPr lang="en-US" dirty="0"/>
              <a:t>Volunteer is placed in volunteer position at hospital, passing out periodicals and books to patients.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E1FE8-A70D-EB47-8EF5-D588F964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67" y="3526221"/>
            <a:ext cx="2723833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1246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31C1-598B-437A-CFFB-C527E233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447800"/>
            <a:ext cx="7772400" cy="1143000"/>
          </a:xfrm>
        </p:spPr>
        <p:txBody>
          <a:bodyPr/>
          <a:lstStyle/>
          <a:p>
            <a:r>
              <a:rPr lang="en-US" sz="2400" dirty="0"/>
              <a:t>Example</a:t>
            </a:r>
            <a:r>
              <a:rPr lang="en-US" sz="2400" baseline="0" dirty="0"/>
              <a:t> # 7</a:t>
            </a:r>
            <a:endParaRPr lang="en-US" sz="2400" dirty="0"/>
          </a:p>
        </p:txBody>
      </p:sp>
      <p:sp>
        <p:nvSpPr>
          <p:cNvPr id="7" name="Pentagon 6"/>
          <p:cNvSpPr/>
          <p:nvPr/>
        </p:nvSpPr>
        <p:spPr bwMode="auto">
          <a:xfrm>
            <a:off x="1143000" y="838200"/>
            <a:ext cx="2667000" cy="1524000"/>
          </a:xfrm>
          <a:prstGeom prst="homePlate">
            <a:avLst/>
          </a:prstGeom>
          <a:solidFill>
            <a:srgbClr val="FF8EF7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ＭＳ Ｐゴシック" charset="0"/>
                <a:cs typeface="Calibri"/>
              </a:rPr>
              <a:t>Example</a:t>
            </a:r>
            <a:br>
              <a:rPr kumimoji="0" lang="en-US" sz="32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ＭＳ Ｐゴシック" charset="0"/>
                <a:cs typeface="Calibri"/>
              </a:rPr>
            </a:b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0"/>
                <a:cs typeface="Calibri"/>
              </a:rPr>
              <a:t>#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647700"/>
            <a:ext cx="3944938" cy="5715000"/>
          </a:xfrm>
        </p:spPr>
        <p:txBody>
          <a:bodyPr/>
          <a:lstStyle/>
          <a:p>
            <a:r>
              <a:rPr lang="en-US" dirty="0"/>
              <a:t>Individual is interested in working with flowers.</a:t>
            </a:r>
            <a:br>
              <a:rPr lang="en-US" dirty="0"/>
            </a:br>
            <a:endParaRPr lang="en-US" dirty="0"/>
          </a:p>
          <a:p>
            <a:pPr>
              <a:spcBef>
                <a:spcPts val="1872"/>
              </a:spcBef>
            </a:pPr>
            <a:r>
              <a:rPr lang="en-US" dirty="0"/>
              <a:t>A 20-hour unpaid assessment is set up with the local florist to try out a variety of tasks.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69F7F-EA1C-AD43-9E2B-1B551F8D5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86" y="3505200"/>
            <a:ext cx="3096185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D5712-6157-EF4D-9664-3CC8E9902A5C}"/>
              </a:ext>
            </a:extLst>
          </p:cNvPr>
          <p:cNvSpPr txBox="1"/>
          <p:nvPr/>
        </p:nvSpPr>
        <p:spPr>
          <a:xfrm>
            <a:off x="1411014" y="6553200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/>
              <a:t>Photo courtesy of </a:t>
            </a:r>
            <a:r>
              <a:rPr lang="en-US" sz="900" b="0" dirty="0" err="1"/>
              <a:t>Pixabay.com</a:t>
            </a: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3827140676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CDC9-7FB4-FD98-1F1B-90E2B629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" y="-1185809"/>
            <a:ext cx="7772400" cy="826625"/>
          </a:xfrm>
        </p:spPr>
        <p:txBody>
          <a:bodyPr>
            <a:normAutofit/>
          </a:bodyPr>
          <a:lstStyle/>
          <a:p>
            <a:r>
              <a:rPr lang="en-US" sz="2400" dirty="0"/>
              <a:t>Overall Tips and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2C999-69F1-DF49-885D-B1B82CDC1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" r="3095"/>
          <a:stretch/>
        </p:blipFill>
        <p:spPr>
          <a:xfrm>
            <a:off x="76199" y="281649"/>
            <a:ext cx="8991601" cy="6294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5CE4EF-8284-5744-B11B-1971FF5DE3EB}"/>
              </a:ext>
            </a:extLst>
          </p:cNvPr>
          <p:cNvSpPr txBox="1"/>
          <p:nvPr/>
        </p:nvSpPr>
        <p:spPr>
          <a:xfrm>
            <a:off x="1628383" y="467380"/>
            <a:ext cx="647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  <a:latin typeface="Chalkboard" panose="03050602040202020205" pitchFamily="66" charset="77"/>
                <a:ea typeface="+mn-ea"/>
                <a:cs typeface="+mn-cs"/>
              </a:rPr>
              <a:t>OVERALL TIPS  AND GUIDELINES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35017D-5100-1C48-A910-E664B93B5CED}"/>
              </a:ext>
            </a:extLst>
          </p:cNvPr>
          <p:cNvSpPr/>
          <p:nvPr/>
        </p:nvSpPr>
        <p:spPr>
          <a:xfrm>
            <a:off x="838200" y="914400"/>
            <a:ext cx="8057322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 eaLnBrk="1" fontAlgn="auto" hangingPunct="1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Be clear about </a:t>
            </a:r>
            <a:r>
              <a:rPr lang="en-US" sz="200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type of activity</a:t>
            </a:r>
          </a:p>
          <a:p>
            <a:pPr marL="514350" indent="-514350" defTabSz="457200" eaLnBrk="1" fontAlgn="auto" hangingPunct="1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Clear rationale: </a:t>
            </a:r>
            <a:r>
              <a:rPr lang="en-US" sz="2000" b="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Why these specific activities are being undertaken by an individual</a:t>
            </a:r>
          </a:p>
          <a:p>
            <a:pPr marL="514350" indent="-514350" defTabSz="457200" eaLnBrk="1" fontAlgn="auto" hangingPunct="1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Internships and unpaid work experiences used only as necessary</a:t>
            </a:r>
            <a:r>
              <a:rPr lang="en-US" sz="2000" b="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, to lead to paid employment</a:t>
            </a:r>
          </a:p>
          <a:p>
            <a:pPr marL="514350" indent="-514350" defTabSz="457200" eaLnBrk="1" fontAlgn="auto" hangingPunct="1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Clear message: </a:t>
            </a:r>
            <a:r>
              <a:rPr lang="en-US" sz="2000" b="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volunteering is not an alternative to paid employment</a:t>
            </a:r>
          </a:p>
          <a:p>
            <a:pPr marL="514350" indent="-514350" defTabSz="457200" eaLnBrk="1" fontAlgn="auto" hangingPunct="1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Know the laws and regulations</a:t>
            </a:r>
          </a:p>
          <a:p>
            <a:pPr marL="514350" indent="-514350" defTabSz="457200" eaLnBrk="1" fontAlgn="auto" hangingPunct="1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Document</a:t>
            </a:r>
          </a:p>
          <a:p>
            <a:pPr marL="514350" indent="-514350" defTabSz="457200" eaLnBrk="1" fontAlgn="auto" hangingPunct="1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Educate and communicate </a:t>
            </a:r>
            <a:r>
              <a:rPr lang="en-US" sz="2000" b="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with individuals and families</a:t>
            </a:r>
          </a:p>
          <a:p>
            <a:pPr marL="514350" indent="-514350" defTabSz="457200" eaLnBrk="1" fontAlgn="auto" hangingPunct="1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Chalkboard" panose="03050602040202020205" pitchFamily="66" charset="77"/>
                <a:ea typeface="+mn-ea"/>
                <a:cs typeface="+mn-cs"/>
              </a:rPr>
              <a:t>Train staff</a:t>
            </a:r>
            <a:endParaRPr lang="en-US" sz="2000" b="0" dirty="0">
              <a:solidFill>
                <a:prstClr val="white"/>
              </a:solidFill>
              <a:latin typeface="Chalkboard" panose="03050602040202020205" pitchFamily="66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6405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BB56-2E76-0F15-E1FD-87A43431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377992"/>
            <a:ext cx="7772400" cy="1143000"/>
          </a:xfrm>
        </p:spPr>
        <p:txBody>
          <a:bodyPr/>
          <a:lstStyle/>
          <a:p>
            <a:r>
              <a:rPr lang="en-US" sz="3200" dirty="0"/>
              <a:t>Important note about this presentation</a:t>
            </a:r>
          </a:p>
        </p:txBody>
      </p:sp>
      <p:pic>
        <p:nvPicPr>
          <p:cNvPr id="11" name="Picture 10" descr="Important note about this presentation">
            <a:extLst>
              <a:ext uri="{FF2B5EF4-FFF2-40B4-BE49-F238E27FC236}">
                <a16:creationId xmlns:a16="http://schemas.microsoft.com/office/drawing/2014/main" id="{9121FE8C-B51F-4D4F-95E0-15F5B8D99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80963"/>
            <a:ext cx="3657600" cy="3657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762000"/>
            <a:ext cx="4343400" cy="5562600"/>
          </a:xfrm>
        </p:spPr>
        <p:txBody>
          <a:bodyPr/>
          <a:lstStyle/>
          <a:p>
            <a:pPr>
              <a:spcBef>
                <a:spcPts val="1872"/>
              </a:spcBef>
            </a:pPr>
            <a:r>
              <a:rPr lang="en-US" dirty="0"/>
              <a:t>Information is based on interpretation of various federal &amp; state laws and regulations</a:t>
            </a:r>
          </a:p>
          <a:p>
            <a:pPr>
              <a:spcBef>
                <a:spcPts val="3072"/>
              </a:spcBef>
            </a:pPr>
            <a:r>
              <a:rPr lang="en-US" b="1" dirty="0"/>
              <a:t>Not</a:t>
            </a:r>
            <a:r>
              <a:rPr lang="en-US" dirty="0"/>
              <a:t> official legal guidance</a:t>
            </a:r>
          </a:p>
          <a:p>
            <a:pPr>
              <a:spcBef>
                <a:spcPts val="3072"/>
              </a:spcBef>
            </a:pPr>
            <a:r>
              <a:rPr lang="en-US" dirty="0"/>
              <a:t>Consult with appropriate federal and state agencies and resources regarding specific situations</a:t>
            </a:r>
          </a:p>
        </p:txBody>
      </p:sp>
    </p:spTree>
    <p:extLst>
      <p:ext uri="{BB962C8B-B14F-4D97-AF65-F5344CB8AC3E}">
        <p14:creationId xmlns:p14="http://schemas.microsoft.com/office/powerpoint/2010/main" val="1760720399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696200" cy="5105400"/>
          </a:xfrm>
        </p:spPr>
        <p:txBody>
          <a:bodyPr/>
          <a:lstStyle/>
          <a:p>
            <a:r>
              <a:rPr lang="en-US" b="1" dirty="0"/>
              <a:t>U.S. Department of Labor</a:t>
            </a:r>
            <a:br>
              <a:rPr lang="en-US" dirty="0"/>
            </a:br>
            <a:r>
              <a:rPr lang="en-US" dirty="0"/>
              <a:t>Wage and Hour Division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Commonwealth of Massachusetts</a:t>
            </a:r>
            <a:br>
              <a:rPr lang="en-US" dirty="0"/>
            </a:br>
            <a:r>
              <a:rPr lang="en-US" dirty="0"/>
              <a:t>Wage &amp; Hour</a:t>
            </a:r>
          </a:p>
        </p:txBody>
      </p:sp>
      <p:pic>
        <p:nvPicPr>
          <p:cNvPr id="4" name="Picture 3" descr="US Wage and Hour&#10;www.wagehour.dol.gov&#10;1-866-487-92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7800"/>
            <a:ext cx="3429000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953000"/>
            <a:ext cx="203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09448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A866-3133-A049-A0AA-7B6B5A38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63" y="457200"/>
            <a:ext cx="2713037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42EA6-7E59-994A-9764-EDB2A9291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58652"/>
            <a:ext cx="5334000" cy="4724400"/>
          </a:xfrm>
        </p:spPr>
        <p:txBody>
          <a:bodyPr/>
          <a:lstStyle/>
          <a:p>
            <a:pPr>
              <a:spcBef>
                <a:spcPts val="3672"/>
              </a:spcBef>
            </a:pPr>
            <a:r>
              <a:rPr lang="en-US" sz="3200" dirty="0"/>
              <a:t>PowerPoint Slides</a:t>
            </a:r>
          </a:p>
          <a:p>
            <a:pPr>
              <a:spcBef>
                <a:spcPts val="3672"/>
              </a:spcBef>
            </a:pPr>
            <a:r>
              <a:rPr lang="en-US" sz="3200" dirty="0"/>
              <a:t>Information Brief</a:t>
            </a:r>
          </a:p>
          <a:p>
            <a:pPr>
              <a:spcBef>
                <a:spcPts val="3672"/>
              </a:spcBef>
            </a:pPr>
            <a:r>
              <a:rPr lang="en-US" sz="3200" dirty="0"/>
              <a:t>USDOL </a:t>
            </a:r>
            <a:br>
              <a:rPr lang="en-US" sz="3200" dirty="0"/>
            </a:br>
            <a:r>
              <a:rPr lang="en-US" sz="3200" dirty="0"/>
              <a:t>Internship Fact Sheet</a:t>
            </a:r>
          </a:p>
          <a:p>
            <a:pPr>
              <a:spcBef>
                <a:spcPts val="3672"/>
              </a:spcBef>
            </a:pPr>
            <a:r>
              <a:rPr lang="en-US" sz="3200" dirty="0"/>
              <a:t>USDOL Non-Profit</a:t>
            </a:r>
            <a:br>
              <a:rPr lang="en-US" sz="3200" dirty="0"/>
            </a:br>
            <a:r>
              <a:rPr lang="en-US" sz="3200" dirty="0"/>
              <a:t>and FLSA Fact 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3E4FD-622F-F04D-8C07-EEE49C09B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05" y="1447800"/>
            <a:ext cx="3685309" cy="4769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EF7CD-ADCD-5248-9D1E-741302C2A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22" y="1223919"/>
            <a:ext cx="388620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87B59B-1B43-7E20-22B7-B349558A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365" y="457200"/>
            <a:ext cx="388620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63CB06-103B-24E8-4C6F-A5219C876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516" y="3733800"/>
            <a:ext cx="3779048" cy="2834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4045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0834"/>
            <a:ext cx="5638800" cy="1143000"/>
          </a:xfrm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Contact Information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409700" y="2086344"/>
            <a:ext cx="6324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Comic Sans MS" charset="0"/>
                <a:cs typeface="Comic Sans MS" charset="0"/>
              </a:rPr>
              <a:t>David Hoff</a:t>
            </a:r>
          </a:p>
          <a:p>
            <a:pPr algn="ctr"/>
            <a:endParaRPr lang="en-US" dirty="0">
              <a:latin typeface="Arial" charset="0"/>
              <a:cs typeface="Arial" charset="0"/>
            </a:endParaRPr>
          </a:p>
          <a:p>
            <a:pPr algn="ctr"/>
            <a:r>
              <a:rPr lang="en-US" b="0" dirty="0">
                <a:latin typeface="Arial" charset="0"/>
                <a:cs typeface="Arial" charset="0"/>
              </a:rPr>
              <a:t>Office: 617-287-4308</a:t>
            </a:r>
          </a:p>
          <a:p>
            <a:pPr algn="ctr"/>
            <a:r>
              <a:rPr lang="en-US" b="0" dirty="0">
                <a:latin typeface="Arial" charset="0"/>
                <a:cs typeface="Arial" charset="0"/>
              </a:rPr>
              <a:t>Cell: 617-480-9230</a:t>
            </a:r>
            <a:br>
              <a:rPr lang="en-US" b="0" dirty="0">
                <a:latin typeface="Arial" charset="0"/>
                <a:cs typeface="Arial" charset="0"/>
              </a:rPr>
            </a:br>
            <a:endParaRPr lang="en-US" b="0" dirty="0">
              <a:latin typeface="Arial" charset="0"/>
              <a:cs typeface="Arial" charset="0"/>
            </a:endParaRPr>
          </a:p>
          <a:p>
            <a:pPr algn="ctr"/>
            <a:r>
              <a:rPr lang="en-US" b="0" dirty="0">
                <a:latin typeface="Arial" charset="0"/>
                <a:cs typeface="Arial" charset="0"/>
                <a:hlinkClick r:id="rId2"/>
              </a:rPr>
              <a:t>david.hoff@umb.edu</a:t>
            </a:r>
            <a:br>
              <a:rPr lang="en-US" b="0" dirty="0">
                <a:latin typeface="Arial" charset="0"/>
                <a:cs typeface="Arial" charset="0"/>
              </a:rPr>
            </a:br>
            <a:endParaRPr lang="en-US" b="0" dirty="0">
              <a:latin typeface="Arial" charset="0"/>
              <a:cs typeface="Arial" charset="0"/>
            </a:endParaRPr>
          </a:p>
          <a:p>
            <a:pPr algn="ctr"/>
            <a:r>
              <a:rPr lang="en-US" dirty="0" err="1">
                <a:latin typeface="Century Gothic" charset="0"/>
                <a:cs typeface="Century Gothic" charset="0"/>
              </a:rPr>
              <a:t>www.communityinclusion.org</a:t>
            </a:r>
            <a:endParaRPr lang="en-US" dirty="0">
              <a:latin typeface="Century Gothic" charset="0"/>
              <a:cs typeface="Century Gothic" charset="0"/>
            </a:endParaRPr>
          </a:p>
          <a:p>
            <a:pPr algn="ctr"/>
            <a:endParaRPr lang="en-US" b="0" dirty="0">
              <a:latin typeface="Century Gothic" charset="0"/>
              <a:cs typeface="Century Gothic" charset="0"/>
            </a:endParaRPr>
          </a:p>
        </p:txBody>
      </p:sp>
      <p:pic>
        <p:nvPicPr>
          <p:cNvPr id="17411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17160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BEDCD4-8CB7-8C06-0D45-675C33D26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547456"/>
            <a:ext cx="2235200" cy="9616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4572000" cy="2014538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Questions, Comments,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Discussion</a:t>
            </a:r>
          </a:p>
        </p:txBody>
      </p:sp>
      <p:pic>
        <p:nvPicPr>
          <p:cNvPr id="3584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24138"/>
            <a:ext cx="30480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035034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5499100" cy="11430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Thanks!</a:t>
            </a:r>
          </a:p>
        </p:txBody>
      </p:sp>
      <p:pic>
        <p:nvPicPr>
          <p:cNvPr id="4" name="Picture 3" descr="Employment First Massachuset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14600"/>
            <a:ext cx="3429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2FF1E-C1A3-81E1-43B8-35EA1919B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38800"/>
            <a:ext cx="2235200" cy="9616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algn="ctr"/>
            <a:r>
              <a:rPr lang="en-US" b="1" dirty="0"/>
              <a:t>What are we talking about?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71926"/>
              </p:ext>
            </p:extLst>
          </p:nvPr>
        </p:nvGraphicFramePr>
        <p:xfrm>
          <a:off x="1143000" y="1676400"/>
          <a:ext cx="76962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Volunteering</a:t>
                      </a:r>
                    </a:p>
                  </a:txBody>
                  <a:tcPr anchor="ctr"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Internships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Unpaid Work Experiences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pPr marL="192024" indent="-192024">
                        <a:spcBef>
                          <a:spcPts val="1800"/>
                        </a:spcBef>
                        <a:buFont typeface="Arial"/>
                        <a:buChar char="•"/>
                      </a:pPr>
                      <a:r>
                        <a:rPr lang="en-US" dirty="0"/>
                        <a:t>Unpaid activities</a:t>
                      </a:r>
                    </a:p>
                    <a:p>
                      <a:pPr marL="192024" indent="-192024">
                        <a:spcBef>
                          <a:spcPts val="1800"/>
                        </a:spcBef>
                        <a:buFont typeface="Arial"/>
                        <a:buChar char="•"/>
                      </a:pPr>
                      <a:r>
                        <a:rPr lang="en-US" dirty="0"/>
                        <a:t>Non-profit</a:t>
                      </a:r>
                      <a:r>
                        <a:rPr lang="en-US" baseline="0" dirty="0"/>
                        <a:t> organizations only</a:t>
                      </a:r>
                    </a:p>
                    <a:p>
                      <a:pPr marL="192024" indent="-192024">
                        <a:spcBef>
                          <a:spcPts val="1800"/>
                        </a:spcBef>
                        <a:buFont typeface="Arial"/>
                        <a:buChar char="•"/>
                      </a:pPr>
                      <a:r>
                        <a:rPr lang="en-US" b="1" baseline="0" dirty="0"/>
                        <a:t>Open to all individuals</a:t>
                      </a:r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92024" indent="-192024">
                        <a:spcBef>
                          <a:spcPts val="1800"/>
                        </a:spcBef>
                        <a:buFont typeface="Arial"/>
                        <a:buChar char="•"/>
                      </a:pPr>
                      <a:r>
                        <a:rPr lang="en-US" dirty="0"/>
                        <a:t>Paid or unpaid</a:t>
                      </a:r>
                    </a:p>
                    <a:p>
                      <a:pPr marL="192024" marR="0" indent="-192024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Non-profit or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for-profit organization</a:t>
                      </a:r>
                    </a:p>
                    <a:p>
                      <a:pPr marL="192024" indent="-192024">
                        <a:spcBef>
                          <a:spcPts val="1800"/>
                        </a:spcBef>
                        <a:buFont typeface="Arial"/>
                        <a:buChar char="•"/>
                      </a:pPr>
                      <a:r>
                        <a:rPr lang="en-US" dirty="0"/>
                        <a:t>Temporary position</a:t>
                      </a:r>
                      <a:endParaRPr lang="en-US" baseline="0" dirty="0"/>
                    </a:p>
                    <a:p>
                      <a:pPr marL="192024" indent="-192024">
                        <a:spcBef>
                          <a:spcPts val="1800"/>
                        </a:spcBef>
                        <a:buFont typeface="Arial"/>
                        <a:buChar char="•"/>
                      </a:pPr>
                      <a:r>
                        <a:rPr lang="en-US" baseline="0" dirty="0"/>
                        <a:t>Emphasis on job training and education</a:t>
                      </a:r>
                    </a:p>
                    <a:p>
                      <a:pPr marL="192024" indent="-192024">
                        <a:spcBef>
                          <a:spcPts val="1800"/>
                        </a:spcBef>
                        <a:buFont typeface="Arial"/>
                        <a:buChar char="•"/>
                      </a:pPr>
                      <a:r>
                        <a:rPr lang="en-US" b="1" baseline="0" dirty="0"/>
                        <a:t>Open to all individuals</a:t>
                      </a:r>
                    </a:p>
                    <a:p>
                      <a:endParaRPr lang="en-US" baseline="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E17E"/>
                    </a:solidFill>
                  </a:tcPr>
                </a:tc>
                <a:tc>
                  <a:txBody>
                    <a:bodyPr/>
                    <a:lstStyle/>
                    <a:p>
                      <a:pPr marL="192024" indent="-192024">
                        <a:spcBef>
                          <a:spcPts val="1800"/>
                        </a:spcBef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Non-profit or for-profit organization</a:t>
                      </a:r>
                    </a:p>
                    <a:p>
                      <a:pPr marL="192024" indent="-192024">
                        <a:spcBef>
                          <a:spcPts val="1800"/>
                        </a:spcBef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Used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for job exploration, assessment, training</a:t>
                      </a:r>
                    </a:p>
                    <a:p>
                      <a:pPr marL="192024" indent="-192024">
                        <a:spcBef>
                          <a:spcPts val="1800"/>
                        </a:spcBef>
                        <a:buFont typeface="Arial"/>
                        <a:buChar char="•"/>
                      </a:pP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Limited hours &amp; specific circumstances</a:t>
                      </a:r>
                    </a:p>
                    <a:p>
                      <a:pPr marL="192024" indent="-192024">
                        <a:spcBef>
                          <a:spcPts val="1800"/>
                        </a:spcBef>
                        <a:buFont typeface="Arial"/>
                        <a:buChar char="•"/>
                      </a:pPr>
                      <a:r>
                        <a:rPr lang="en-US" b="1" baseline="0" dirty="0">
                          <a:solidFill>
                            <a:srgbClr val="000000"/>
                          </a:solidFill>
                        </a:rPr>
                        <a:t>Only for people with disabilities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53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6013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ED23-A6B6-288C-DAEE-41099256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24000"/>
            <a:ext cx="7239000" cy="1143000"/>
          </a:xfrm>
        </p:spPr>
        <p:txBody>
          <a:bodyPr/>
          <a:lstStyle/>
          <a:p>
            <a:r>
              <a:rPr lang="en-US" sz="2400" dirty="0"/>
              <a:t>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295400"/>
            <a:ext cx="4572000" cy="5867400"/>
          </a:xfrm>
        </p:spPr>
        <p:txBody>
          <a:bodyPr/>
          <a:lstStyle/>
          <a:p>
            <a:pPr>
              <a:spcBef>
                <a:spcPts val="2064"/>
              </a:spcBef>
            </a:pPr>
            <a:r>
              <a:rPr lang="en-US" sz="3600" dirty="0"/>
              <a:t>Based on individual’s preferences, interests, goals</a:t>
            </a:r>
          </a:p>
          <a:p>
            <a:pPr>
              <a:spcBef>
                <a:spcPts val="2064"/>
              </a:spcBef>
            </a:pPr>
            <a:r>
              <a:rPr lang="en-US" sz="3600" dirty="0"/>
              <a:t>Self-determination and choice</a:t>
            </a:r>
          </a:p>
          <a:p>
            <a:pPr>
              <a:spcBef>
                <a:spcPts val="2064"/>
              </a:spcBef>
            </a:pPr>
            <a:r>
              <a:rPr lang="en-US" sz="3600" dirty="0"/>
              <a:t>Not just to</a:t>
            </a:r>
            <a:br>
              <a:rPr lang="en-US" sz="3600" dirty="0"/>
            </a:br>
            <a:r>
              <a:rPr lang="en-US" sz="3600" dirty="0"/>
              <a:t>“stay busy” “fill time”</a:t>
            </a:r>
          </a:p>
        </p:txBody>
      </p:sp>
      <p:pic>
        <p:nvPicPr>
          <p:cNvPr id="5" name="Picture 4" descr="Guiding Principles">
            <a:extLst>
              <a:ext uri="{FF2B5EF4-FFF2-40B4-BE49-F238E27FC236}">
                <a16:creationId xmlns:a16="http://schemas.microsoft.com/office/drawing/2014/main" id="{45C42530-F9CE-174E-9A86-BCD8C1603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2400"/>
            <a:ext cx="2896720" cy="33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7914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6324600" cy="1600200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1Righ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000" b="1" cap="small" dirty="0"/>
              <a:t>Volunteering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F928C-3557-0B47-9883-0362698CE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743200"/>
            <a:ext cx="3810001" cy="30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648836-979A-E849-97CB-3F98DE7DF71B}"/>
              </a:ext>
            </a:extLst>
          </p:cNvPr>
          <p:cNvSpPr/>
          <p:nvPr/>
        </p:nvSpPr>
        <p:spPr>
          <a:xfrm>
            <a:off x="28956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/>
              <a:t>Icon vector created by </a:t>
            </a:r>
            <a:r>
              <a:rPr lang="en-US" sz="800" dirty="0" err="1"/>
              <a:t>rawpixel.com</a:t>
            </a:r>
            <a:r>
              <a:rPr lang="en-US" sz="800" dirty="0"/>
              <a:t> - </a:t>
            </a:r>
            <a:r>
              <a:rPr lang="en-US" sz="800" dirty="0" err="1"/>
              <a:t>www.freepik.com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8046829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64AA-47A0-49BE-4837-D0023E39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63" y="457200"/>
            <a:ext cx="2484437" cy="33528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/>
              <a:t>Why volunteer?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Why does anyone</a:t>
            </a:r>
            <a:r>
              <a:rPr lang="en-US" sz="3200" b="1" baseline="0" dirty="0"/>
              <a:t> volunteer?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09600"/>
            <a:ext cx="5135563" cy="5715000"/>
          </a:xfrm>
        </p:spPr>
        <p:txBody>
          <a:bodyPr/>
          <a:lstStyle/>
          <a:p>
            <a:r>
              <a:rPr lang="en-US">
                <a:latin typeface="+mn-lt"/>
              </a:rPr>
              <a:t>Step towards employment</a:t>
            </a:r>
          </a:p>
          <a:p>
            <a:pPr lvl="1">
              <a:buFont typeface="Courier New"/>
              <a:buChar char="o"/>
            </a:pPr>
            <a:r>
              <a:rPr lang="en-US" sz="2400" i="1"/>
              <a:t>But not a long-term substitute for paid employment</a:t>
            </a:r>
          </a:p>
          <a:p>
            <a:pPr>
              <a:spcBef>
                <a:spcPts val="4272"/>
              </a:spcBef>
            </a:pPr>
            <a:r>
              <a:rPr lang="en-US">
                <a:latin typeface="+mn-lt"/>
              </a:rPr>
              <a:t>Keep busy and active while looking for work</a:t>
            </a:r>
          </a:p>
          <a:p>
            <a:pPr>
              <a:spcBef>
                <a:spcPts val="4272"/>
              </a:spcBef>
            </a:pPr>
            <a:r>
              <a:rPr lang="en-US">
                <a:latin typeface="+mn-lt"/>
              </a:rPr>
              <a:t>Community activity, pursue a personal interest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29200"/>
            <a:ext cx="349134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2185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67BC-0E67-9760-BC3D-B4776163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447800"/>
            <a:ext cx="7772400" cy="1143000"/>
          </a:xfrm>
        </p:spPr>
        <p:txBody>
          <a:bodyPr/>
          <a:lstStyle/>
          <a:p>
            <a:r>
              <a:rPr lang="en-US" sz="2000" dirty="0"/>
              <a:t>Volunteer Guidelines</a:t>
            </a:r>
          </a:p>
        </p:txBody>
      </p:sp>
      <p:sp>
        <p:nvSpPr>
          <p:cNvPr id="5" name="Pentagon 4"/>
          <p:cNvSpPr/>
          <p:nvPr/>
        </p:nvSpPr>
        <p:spPr bwMode="auto">
          <a:xfrm>
            <a:off x="1219200" y="457200"/>
            <a:ext cx="2438400" cy="182880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chemeClr val="bg1"/>
                </a:solidFill>
                <a:latin typeface="Calibri"/>
                <a:cs typeface="Calibri"/>
              </a:rPr>
              <a:t>Volunteer Guidelines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587" y="304800"/>
            <a:ext cx="5211763" cy="6248400"/>
          </a:xfrm>
        </p:spPr>
        <p:txBody>
          <a:bodyPr/>
          <a:lstStyle/>
          <a:p>
            <a:pPr>
              <a:spcBef>
                <a:spcPts val="1272"/>
              </a:spcBef>
            </a:pPr>
            <a:r>
              <a:rPr lang="en-US" dirty="0"/>
              <a:t>Only at </a:t>
            </a:r>
            <a:r>
              <a:rPr lang="en-US" b="1" dirty="0"/>
              <a:t>non-profit</a:t>
            </a:r>
            <a:r>
              <a:rPr lang="en-US" dirty="0"/>
              <a:t> organizations</a:t>
            </a:r>
          </a:p>
          <a:p>
            <a:pPr>
              <a:spcBef>
                <a:spcPts val="1272"/>
              </a:spcBef>
            </a:pPr>
            <a:r>
              <a:rPr lang="en-US" dirty="0"/>
              <a:t>No expectation of payment or benefit</a:t>
            </a:r>
          </a:p>
          <a:p>
            <a:pPr>
              <a:spcBef>
                <a:spcPts val="1272"/>
              </a:spcBef>
            </a:pPr>
            <a:r>
              <a:rPr lang="en-US" dirty="0"/>
              <a:t>Generally part-time</a:t>
            </a:r>
          </a:p>
          <a:p>
            <a:pPr>
              <a:spcBef>
                <a:spcPts val="1272"/>
              </a:spcBef>
            </a:pPr>
            <a:r>
              <a:rPr lang="en-US" dirty="0"/>
              <a:t>Activities typically associated with volunteering</a:t>
            </a:r>
          </a:p>
          <a:p>
            <a:pPr>
              <a:spcBef>
                <a:spcPts val="1272"/>
              </a:spcBef>
            </a:pPr>
            <a:r>
              <a:rPr lang="en-US" dirty="0"/>
              <a:t>Person is truly “volunteering” - free will</a:t>
            </a:r>
          </a:p>
          <a:p>
            <a:pPr>
              <a:spcBef>
                <a:spcPts val="1272"/>
              </a:spcBef>
            </a:pPr>
            <a:r>
              <a:rPr lang="en-US" dirty="0"/>
              <a:t>No displacement of regular employees</a:t>
            </a:r>
          </a:p>
          <a:p>
            <a:pPr>
              <a:spcBef>
                <a:spcPts val="1272"/>
              </a:spcBef>
            </a:pPr>
            <a:r>
              <a:rPr lang="en-US" dirty="0"/>
              <a:t>Parent/guardian must grant permission to volunteer</a:t>
            </a:r>
          </a:p>
        </p:txBody>
      </p:sp>
      <p:pic>
        <p:nvPicPr>
          <p:cNvPr id="6" name="Picture 5" descr="United States Department of Lab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7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841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66F0959A0F6458BCD98DF75195999" ma:contentTypeVersion="20" ma:contentTypeDescription="Create a new document." ma:contentTypeScope="" ma:versionID="589f7f149509885411c0ae182e7f366b">
  <xsd:schema xmlns:xsd="http://www.w3.org/2001/XMLSchema" xmlns:xs="http://www.w3.org/2001/XMLSchema" xmlns:p="http://schemas.microsoft.com/office/2006/metadata/properties" xmlns:ns2="6248e3af-aff9-49e6-9cb7-312d61038d0a" xmlns:ns3="faa3c109-d376-4dba-8b93-c0310b7e3dee" targetNamespace="http://schemas.microsoft.com/office/2006/metadata/properties" ma:root="true" ma:fieldsID="c3807e64443ad2b027e61b6a1e3e4372" ns2:_="" ns3:_="">
    <xsd:import namespace="6248e3af-aff9-49e6-9cb7-312d61038d0a"/>
    <xsd:import namespace="faa3c109-d376-4dba-8b93-c0310b7e3d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8e3af-aff9-49e6-9cb7-312d61038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bb1ab42-7277-4699-bffd-c4f8fd762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3c109-d376-4dba-8b93-c0310b7e3de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8a70d61-3e64-4d8c-a56e-30b104a81280}" ma:internalName="TaxCatchAll" ma:showField="CatchAllData" ma:web="faa3c109-d376-4dba-8b93-c0310b7e3d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48e3af-aff9-49e6-9cb7-312d61038d0a">
      <Terms xmlns="http://schemas.microsoft.com/office/infopath/2007/PartnerControls"/>
    </lcf76f155ced4ddcb4097134ff3c332f>
    <TaxCatchAll xmlns="faa3c109-d376-4dba-8b93-c0310b7e3dee" xsi:nil="true"/>
  </documentManagement>
</p:properties>
</file>

<file path=customXml/itemProps1.xml><?xml version="1.0" encoding="utf-8"?>
<ds:datastoreItem xmlns:ds="http://schemas.openxmlformats.org/officeDocument/2006/customXml" ds:itemID="{82802B62-F6B6-4A38-8A0A-7811C76BB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48e3af-aff9-49e6-9cb7-312d61038d0a"/>
    <ds:schemaRef ds:uri="faa3c109-d376-4dba-8b93-c0310b7e3d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408558-E008-44C6-A622-EF06AA7F59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4A1D1-794C-49B9-BFFE-C88F749FC71A}">
  <ds:schemaRefs>
    <ds:schemaRef ds:uri="http://schemas.microsoft.com/office/2006/metadata/properties"/>
    <ds:schemaRef ds:uri="http://schemas.microsoft.com/office/infopath/2007/PartnerControls"/>
    <ds:schemaRef ds:uri="6248e3af-aff9-49e6-9cb7-312d61038d0a"/>
    <ds:schemaRef ds:uri="faa3c109-d376-4dba-8b93-c0310b7e3d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 (10.1.5):Templates:Presentations:Designs:Dad's Tie</Template>
  <TotalTime>4228</TotalTime>
  <Words>1391</Words>
  <Application>Microsoft Macintosh PowerPoint</Application>
  <PresentationFormat>On-screen Show (4:3)</PresentationFormat>
  <Paragraphs>219</Paragraphs>
  <Slides>44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Chalkboard</vt:lpstr>
      <vt:lpstr>Comic Sans MS</vt:lpstr>
      <vt:lpstr>Courier New</vt:lpstr>
      <vt:lpstr>Marker Felt</vt:lpstr>
      <vt:lpstr>Times</vt:lpstr>
      <vt:lpstr>Times New Roman</vt:lpstr>
      <vt:lpstr>Verdana</vt:lpstr>
      <vt:lpstr>Wingdings</vt:lpstr>
      <vt:lpstr>Dad's Tie</vt:lpstr>
      <vt:lpstr>Office Theme</vt:lpstr>
      <vt:lpstr>Dos and Don’ts of Unpaid Work Experiences as a Path to Employment</vt:lpstr>
      <vt:lpstr>Publication with Details</vt:lpstr>
      <vt:lpstr>Why This Topic is Important</vt:lpstr>
      <vt:lpstr>Important note about this presentation</vt:lpstr>
      <vt:lpstr>What are we talking about?</vt:lpstr>
      <vt:lpstr>Guiding Principles</vt:lpstr>
      <vt:lpstr>Volunteering</vt:lpstr>
      <vt:lpstr>Why volunteer?  Why does anyone volunteer?</vt:lpstr>
      <vt:lpstr>Volunteer Guidelines</vt:lpstr>
      <vt:lpstr>Unpaid Internships</vt:lpstr>
      <vt:lpstr>Why intern?</vt:lpstr>
      <vt:lpstr>Can an internship be unpaid?</vt:lpstr>
      <vt:lpstr>Unpaid Internships 7 Factors</vt:lpstr>
      <vt:lpstr>Internships:  Additional rules for MA</vt:lpstr>
      <vt:lpstr>Unpaid Work Experience</vt:lpstr>
      <vt:lpstr>Why unpaid work experience?</vt:lpstr>
      <vt:lpstr>Types of Unpaid Work Experiences</vt:lpstr>
      <vt:lpstr>Unpaid work experiences are permitted if all 7 of the following criteria are met</vt:lpstr>
      <vt:lpstr>Criteria # 1</vt:lpstr>
      <vt:lpstr>Criteria # 2</vt:lpstr>
      <vt:lpstr>Criteria # 3</vt:lpstr>
      <vt:lpstr>Criteria # 4:  Cannot result in immediate advantage to business</vt:lpstr>
      <vt:lpstr>Generally permissible under following hour limitations, per job experienced</vt:lpstr>
      <vt:lpstr>Criteria # 6</vt:lpstr>
      <vt:lpstr>Criteria # 7</vt:lpstr>
      <vt:lpstr>Alternatives for individuals not on an   Individualized Education Plan (IEP)  or  Individualized Plan for Employment (from vocational rehabilitation)</vt:lpstr>
      <vt:lpstr>Issues to Consider</vt:lpstr>
      <vt:lpstr>Dealing with concerns about possible injury</vt:lpstr>
      <vt:lpstr>Unpaid work experience as job “tryout”</vt:lpstr>
      <vt:lpstr>You can avoid dealing with the unpaid experience rules,  by paying the individual.</vt:lpstr>
      <vt:lpstr>Volunteer, Internship, and Unpaid Work Examples</vt:lpstr>
      <vt:lpstr>Example # 1</vt:lpstr>
      <vt:lpstr>Example # 2</vt:lpstr>
      <vt:lpstr>Example # 3</vt:lpstr>
      <vt:lpstr>Example # 4</vt:lpstr>
      <vt:lpstr>Example # 5</vt:lpstr>
      <vt:lpstr>Example # 6</vt:lpstr>
      <vt:lpstr>Example # 7</vt:lpstr>
      <vt:lpstr>Overall Tips and Guidelines</vt:lpstr>
      <vt:lpstr>Resources</vt:lpstr>
      <vt:lpstr>Handouts</vt:lpstr>
      <vt:lpstr>Contact Information</vt:lpstr>
      <vt:lpstr>Questions, Comments, Discussion</vt:lpstr>
      <vt:lpstr>Thanks!</vt:lpstr>
    </vt:vector>
  </TitlesOfParts>
  <Manager/>
  <Company>UMB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 and Dont's of Unpaid Work Experiences as a Path to Employment</dc:title>
  <dc:subject/>
  <dc:creator>ICI</dc:creator>
  <cp:keywords/>
  <dc:description/>
  <cp:lastModifiedBy>William C Woolery</cp:lastModifiedBy>
  <cp:revision>293</cp:revision>
  <cp:lastPrinted>2015-04-16T13:18:26Z</cp:lastPrinted>
  <dcterms:created xsi:type="dcterms:W3CDTF">2004-10-06T15:45:25Z</dcterms:created>
  <dcterms:modified xsi:type="dcterms:W3CDTF">2025-05-09T11:52:34Z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0x01010004B66F0959A0F6458BCD98DF75195999</vt:lpwstr>
  </property>
  <property fmtid="{D5CDD505-2E9C-101B-9397-08002B2CF9AE}" pid="3" name="MediaServiceImageTags">
    <vt:lpwstr/>
  </property>
</Properties>
</file>